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57" r:id="rId3"/>
    <p:sldId id="281" r:id="rId5"/>
    <p:sldId id="260" r:id="rId6"/>
    <p:sldId id="268" r:id="rId7"/>
    <p:sldId id="262" r:id="rId8"/>
    <p:sldId id="263" r:id="rId9"/>
    <p:sldId id="282" r:id="rId10"/>
    <p:sldId id="285" r:id="rId11"/>
    <p:sldId id="284" r:id="rId12"/>
    <p:sldId id="286" r:id="rId13"/>
    <p:sldId id="283" r:id="rId14"/>
    <p:sldId id="277" r:id="rId15"/>
  </p:sldIdLst>
  <p:sldSz cx="12192000" cy="6858000"/>
  <p:notesSz cx="7103745" cy="10234295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封面与目录" id="{d200b158-ceea-4be4-9728-a6410ae9aa04}">
          <p14:sldIdLst>
            <p14:sldId id="257"/>
            <p14:sldId id="281"/>
          </p14:sldIdLst>
        </p14:section>
        <p14:section name="1.项目背景与目标" id="{1c2a46a3-6828-461d-bfda-56797edb704a}">
          <p14:sldIdLst>
            <p14:sldId id="260"/>
            <p14:sldId id="268"/>
          </p14:sldIdLst>
        </p14:section>
        <p14:section name="2.设计方案" id="{eac06891-7f6c-4995-ae58-3564d2e759b4}">
          <p14:sldIdLst>
            <p14:sldId id="262"/>
          </p14:sldIdLst>
        </p14:section>
        <p14:section name="3.创新与挑战" id="{089677f3-cd2b-4bb9-b9a5-77337569a8ba}">
          <p14:sldIdLst>
            <p14:sldId id="263"/>
            <p14:sldId id="282"/>
          </p14:sldIdLst>
        </p14:section>
        <p14:section name="4.作品展示" id="{8bd95b38-0434-4671-8c7c-f495eee36ff0}">
          <p14:sldIdLst>
            <p14:sldId id="284"/>
            <p14:sldId id="286"/>
            <p14:sldId id="285"/>
          </p14:sldIdLst>
        </p14:section>
        <p14:section name="5.开源实践" id="{ee02b55c-ecf7-4ec8-8099-5b4b8bf59963}">
          <p14:sldIdLst>
            <p14:sldId id="277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6" userDrawn="1">
          <p15:clr>
            <a:srgbClr val="A4A3A4"/>
          </p15:clr>
        </p15:guide>
        <p15:guide id="2" pos="379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6"/>
        <p:guide pos="379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194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image" Target="../media/image1.png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3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VCG21126369532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6000" contrast="30000"/>
          </a:blip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9214485" y="4071620"/>
            <a:ext cx="1965960" cy="46926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 fontAlgn="ctr">
              <a:buClrTx/>
              <a:buSzTx/>
              <a:buFontTx/>
            </a:pPr>
            <a:r>
              <a:rPr>
                <a:sym typeface="+mn-ea"/>
              </a:rPr>
              <a:t>署名</a:t>
            </a:r>
            <a:endParaRPr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4431030" y="1600200"/>
            <a:ext cx="6829425" cy="104711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r" defTabSz="914400" rtl="0" eaLnBrk="1" fontAlgn="ctr" latinLnBrk="0" hangingPunct="1">
              <a:lnSpc>
                <a:spcPct val="150000"/>
              </a:lnSpc>
              <a:buClrTx/>
              <a:buSzTx/>
              <a:buFontTx/>
              <a:buNone/>
              <a:defRPr kumimoji="0" sz="2800" b="0" i="0" u="none" strike="noStrike" kern="1200" cap="none" spc="0" normalizeH="0" baseline="0" noProof="1" dirty="0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/>
                    </a:gs>
                  </a:gsLst>
                  <a:lin ang="15600000" scaled="0"/>
                </a:gra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r" fontAlgn="ctr">
              <a:lnSpc>
                <a:spcPct val="150000"/>
              </a:lnSpc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4436745" y="2700655"/>
            <a:ext cx="6829425" cy="104203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r" defTabSz="914400" rtl="0" eaLnBrk="1" fontAlgn="ctr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5000" b="0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r" fontAlgn="ctr">
              <a:lnSpc>
                <a:spcPct val="12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2112636953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6000" contrast="30000"/>
          </a:blip>
          <a:stretch>
            <a:fillRect/>
          </a:stretch>
        </p:blipFill>
        <p:spPr>
          <a:xfrm>
            <a:off x="0" y="0"/>
            <a:ext cx="12192000" cy="6826885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5239385" y="1599565"/>
            <a:ext cx="6038215" cy="179959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r" defTabSz="914400" rtl="0" eaLnBrk="1" fontAlgn="ctr" latinLnBrk="0" hangingPunct="1">
              <a:lnSpc>
                <a:spcPct val="150000"/>
              </a:lnSpc>
              <a:buClrTx/>
              <a:buSzTx/>
              <a:buFontTx/>
              <a:buNone/>
              <a:defRPr kumimoji="0" lang="zh-CN" altLang="en-US" sz="5000" b="0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r" fontAlgn="ctr">
              <a:lnSpc>
                <a:spcPct val="15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254490" y="3625850"/>
            <a:ext cx="1965960" cy="46926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>
                <a:solidFill>
                  <a:srgbClr val="FFFFFF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 fontAlgn="ctr">
              <a:buClrTx/>
              <a:buSzTx/>
              <a:buFontTx/>
            </a:pPr>
            <a:r>
              <a:rPr dirty="0">
                <a:sym typeface="+mn-ea"/>
              </a:rPr>
              <a:t>署名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18000" contrast="30000"/>
          </a:blip>
          <a:stretch>
            <a:fillRect/>
          </a:stretch>
        </p:blipFill>
        <p:spPr>
          <a:xfrm>
            <a:off x="0" y="0"/>
            <a:ext cx="12186920" cy="6858000"/>
          </a:xfrm>
          <a:prstGeom prst="rect">
            <a:avLst/>
          </a:prstGeom>
        </p:spPr>
      </p:pic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3607435" y="981710"/>
            <a:ext cx="4982210" cy="1102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任意多边形: 形状 8"/>
          <p:cNvSpPr/>
          <p:nvPr userDrawn="1">
            <p:custDataLst>
              <p:tags r:id="rId8"/>
            </p:custDataLst>
          </p:nvPr>
        </p:nvSpPr>
        <p:spPr>
          <a:xfrm>
            <a:off x="4104901" y="871398"/>
            <a:ext cx="3984116" cy="560984"/>
          </a:xfrm>
          <a:custGeom>
            <a:avLst/>
            <a:gdLst/>
            <a:ahLst/>
            <a:cxnLst/>
            <a:rect l="l" t="t" r="r" b="b"/>
            <a:pathLst>
              <a:path w="3984116" h="560984">
                <a:moveTo>
                  <a:pt x="780364" y="119329"/>
                </a:moveTo>
                <a:cubicBezTo>
                  <a:pt x="741044" y="119329"/>
                  <a:pt x="710183" y="133502"/>
                  <a:pt x="687781" y="161849"/>
                </a:cubicBezTo>
                <a:cubicBezTo>
                  <a:pt x="665378" y="190195"/>
                  <a:pt x="654176" y="229743"/>
                  <a:pt x="654176" y="280492"/>
                </a:cubicBezTo>
                <a:cubicBezTo>
                  <a:pt x="654176" y="331241"/>
                  <a:pt x="665378" y="370789"/>
                  <a:pt x="687781" y="399136"/>
                </a:cubicBezTo>
                <a:cubicBezTo>
                  <a:pt x="710183" y="427482"/>
                  <a:pt x="741044" y="441655"/>
                  <a:pt x="780364" y="441655"/>
                </a:cubicBezTo>
                <a:cubicBezTo>
                  <a:pt x="819683" y="441655"/>
                  <a:pt x="850544" y="427482"/>
                  <a:pt x="872947" y="399136"/>
                </a:cubicBezTo>
                <a:cubicBezTo>
                  <a:pt x="895349" y="370789"/>
                  <a:pt x="906551" y="331241"/>
                  <a:pt x="906551" y="280492"/>
                </a:cubicBezTo>
                <a:cubicBezTo>
                  <a:pt x="906551" y="229743"/>
                  <a:pt x="895349" y="190195"/>
                  <a:pt x="872947" y="161849"/>
                </a:cubicBezTo>
                <a:cubicBezTo>
                  <a:pt x="850544" y="133502"/>
                  <a:pt x="819683" y="119329"/>
                  <a:pt x="780364" y="119329"/>
                </a:cubicBezTo>
                <a:close/>
                <a:moveTo>
                  <a:pt x="3086023" y="9601"/>
                </a:moveTo>
                <a:lnTo>
                  <a:pt x="3511219" y="9601"/>
                </a:lnTo>
                <a:lnTo>
                  <a:pt x="3511219" y="128930"/>
                </a:lnTo>
                <a:lnTo>
                  <a:pt x="3362400" y="128930"/>
                </a:lnTo>
                <a:lnTo>
                  <a:pt x="3362400" y="551383"/>
                </a:lnTo>
                <a:lnTo>
                  <a:pt x="3234842" y="551383"/>
                </a:lnTo>
                <a:lnTo>
                  <a:pt x="3234842" y="128930"/>
                </a:lnTo>
                <a:lnTo>
                  <a:pt x="3086023" y="128930"/>
                </a:lnTo>
                <a:close/>
                <a:moveTo>
                  <a:pt x="2567787" y="9601"/>
                </a:moveTo>
                <a:lnTo>
                  <a:pt x="2684373" y="9601"/>
                </a:lnTo>
                <a:lnTo>
                  <a:pt x="2892170" y="316840"/>
                </a:lnTo>
                <a:lnTo>
                  <a:pt x="2896285" y="316840"/>
                </a:lnTo>
                <a:lnTo>
                  <a:pt x="2896285" y="9601"/>
                </a:lnTo>
                <a:lnTo>
                  <a:pt x="3023844" y="9601"/>
                </a:lnTo>
                <a:lnTo>
                  <a:pt x="3023844" y="551383"/>
                </a:lnTo>
                <a:lnTo>
                  <a:pt x="2914116" y="551383"/>
                </a:lnTo>
                <a:lnTo>
                  <a:pt x="2699461" y="244145"/>
                </a:lnTo>
                <a:lnTo>
                  <a:pt x="2695346" y="244145"/>
                </a:lnTo>
                <a:lnTo>
                  <a:pt x="2695346" y="551383"/>
                </a:lnTo>
                <a:lnTo>
                  <a:pt x="2567787" y="551383"/>
                </a:lnTo>
                <a:close/>
                <a:moveTo>
                  <a:pt x="2120112" y="9601"/>
                </a:moveTo>
                <a:lnTo>
                  <a:pt x="2488387" y="9601"/>
                </a:lnTo>
                <a:lnTo>
                  <a:pt x="2488387" y="124816"/>
                </a:lnTo>
                <a:lnTo>
                  <a:pt x="2247670" y="124816"/>
                </a:lnTo>
                <a:lnTo>
                  <a:pt x="2247670" y="219456"/>
                </a:lnTo>
                <a:lnTo>
                  <a:pt x="2475356" y="219456"/>
                </a:lnTo>
                <a:lnTo>
                  <a:pt x="2475356" y="334670"/>
                </a:lnTo>
                <a:lnTo>
                  <a:pt x="2247670" y="334670"/>
                </a:lnTo>
                <a:lnTo>
                  <a:pt x="2247670" y="436169"/>
                </a:lnTo>
                <a:lnTo>
                  <a:pt x="2496616" y="436169"/>
                </a:lnTo>
                <a:lnTo>
                  <a:pt x="2496616" y="551383"/>
                </a:lnTo>
                <a:lnTo>
                  <a:pt x="2120112" y="551383"/>
                </a:lnTo>
                <a:close/>
                <a:moveTo>
                  <a:pt x="1628698" y="9601"/>
                </a:moveTo>
                <a:lnTo>
                  <a:pt x="2053894" y="9601"/>
                </a:lnTo>
                <a:lnTo>
                  <a:pt x="2053894" y="128930"/>
                </a:lnTo>
                <a:lnTo>
                  <a:pt x="1905075" y="128930"/>
                </a:lnTo>
                <a:lnTo>
                  <a:pt x="1905075" y="551383"/>
                </a:lnTo>
                <a:lnTo>
                  <a:pt x="1777517" y="551383"/>
                </a:lnTo>
                <a:lnTo>
                  <a:pt x="1777517" y="128930"/>
                </a:lnTo>
                <a:lnTo>
                  <a:pt x="1628698" y="128930"/>
                </a:lnTo>
                <a:close/>
                <a:moveTo>
                  <a:pt x="1110462" y="9601"/>
                </a:moveTo>
                <a:lnTo>
                  <a:pt x="1227048" y="9601"/>
                </a:lnTo>
                <a:lnTo>
                  <a:pt x="1434845" y="316840"/>
                </a:lnTo>
                <a:lnTo>
                  <a:pt x="1438960" y="316840"/>
                </a:lnTo>
                <a:lnTo>
                  <a:pt x="1438960" y="9601"/>
                </a:lnTo>
                <a:lnTo>
                  <a:pt x="1566519" y="9601"/>
                </a:lnTo>
                <a:lnTo>
                  <a:pt x="1566519" y="551383"/>
                </a:lnTo>
                <a:lnTo>
                  <a:pt x="1456791" y="551383"/>
                </a:lnTo>
                <a:lnTo>
                  <a:pt x="1242135" y="244145"/>
                </a:lnTo>
                <a:lnTo>
                  <a:pt x="1238021" y="244145"/>
                </a:lnTo>
                <a:lnTo>
                  <a:pt x="1238021" y="551383"/>
                </a:lnTo>
                <a:lnTo>
                  <a:pt x="1110462" y="551383"/>
                </a:lnTo>
                <a:close/>
                <a:moveTo>
                  <a:pt x="3773576" y="0"/>
                </a:moveTo>
                <a:cubicBezTo>
                  <a:pt x="3871417" y="0"/>
                  <a:pt x="3941597" y="43891"/>
                  <a:pt x="3984116" y="131674"/>
                </a:cubicBezTo>
                <a:lnTo>
                  <a:pt x="3874388" y="182423"/>
                </a:lnTo>
                <a:cubicBezTo>
                  <a:pt x="3862959" y="158191"/>
                  <a:pt x="3849014" y="140932"/>
                  <a:pt x="3832555" y="130645"/>
                </a:cubicBezTo>
                <a:cubicBezTo>
                  <a:pt x="3816095" y="120358"/>
                  <a:pt x="3795979" y="115214"/>
                  <a:pt x="3772204" y="115214"/>
                </a:cubicBezTo>
                <a:cubicBezTo>
                  <a:pt x="3750716" y="115214"/>
                  <a:pt x="3732542" y="119901"/>
                  <a:pt x="3717683" y="129273"/>
                </a:cubicBezTo>
                <a:cubicBezTo>
                  <a:pt x="3702824" y="138646"/>
                  <a:pt x="3695395" y="150419"/>
                  <a:pt x="3695395" y="164592"/>
                </a:cubicBezTo>
                <a:cubicBezTo>
                  <a:pt x="3695395" y="174193"/>
                  <a:pt x="3698252" y="182080"/>
                  <a:pt x="3703967" y="188252"/>
                </a:cubicBezTo>
                <a:cubicBezTo>
                  <a:pt x="3709682" y="194424"/>
                  <a:pt x="3719626" y="200482"/>
                  <a:pt x="3733799" y="206426"/>
                </a:cubicBezTo>
                <a:cubicBezTo>
                  <a:pt x="3747973" y="212369"/>
                  <a:pt x="3769004" y="218999"/>
                  <a:pt x="3796893" y="226314"/>
                </a:cubicBezTo>
                <a:cubicBezTo>
                  <a:pt x="3833012" y="235458"/>
                  <a:pt x="3863416" y="245173"/>
                  <a:pt x="3888104" y="255460"/>
                </a:cubicBezTo>
                <a:cubicBezTo>
                  <a:pt x="3912793" y="265747"/>
                  <a:pt x="3934510" y="281864"/>
                  <a:pt x="3953255" y="303809"/>
                </a:cubicBezTo>
                <a:cubicBezTo>
                  <a:pt x="3972001" y="325755"/>
                  <a:pt x="3981373" y="355016"/>
                  <a:pt x="3981373" y="391592"/>
                </a:cubicBezTo>
                <a:cubicBezTo>
                  <a:pt x="3981373" y="425425"/>
                  <a:pt x="3972230" y="455143"/>
                  <a:pt x="3953941" y="480746"/>
                </a:cubicBezTo>
                <a:cubicBezTo>
                  <a:pt x="3935653" y="506349"/>
                  <a:pt x="3910164" y="526123"/>
                  <a:pt x="3877475" y="540067"/>
                </a:cubicBezTo>
                <a:cubicBezTo>
                  <a:pt x="3844785" y="554012"/>
                  <a:pt x="3807409" y="560984"/>
                  <a:pt x="3765346" y="560984"/>
                </a:cubicBezTo>
                <a:cubicBezTo>
                  <a:pt x="3713683" y="560984"/>
                  <a:pt x="3668763" y="548526"/>
                  <a:pt x="3630586" y="523608"/>
                </a:cubicBezTo>
                <a:cubicBezTo>
                  <a:pt x="3592410" y="498691"/>
                  <a:pt x="3564178" y="465658"/>
                  <a:pt x="3545890" y="424510"/>
                </a:cubicBezTo>
                <a:lnTo>
                  <a:pt x="3656304" y="374447"/>
                </a:lnTo>
                <a:cubicBezTo>
                  <a:pt x="3665448" y="398221"/>
                  <a:pt x="3679621" y="416052"/>
                  <a:pt x="3698824" y="427939"/>
                </a:cubicBezTo>
                <a:cubicBezTo>
                  <a:pt x="3718026" y="439826"/>
                  <a:pt x="3740429" y="445770"/>
                  <a:pt x="3766032" y="445770"/>
                </a:cubicBezTo>
                <a:cubicBezTo>
                  <a:pt x="3792092" y="445770"/>
                  <a:pt x="3812781" y="441541"/>
                  <a:pt x="3828097" y="433083"/>
                </a:cubicBezTo>
                <a:cubicBezTo>
                  <a:pt x="3843413" y="424624"/>
                  <a:pt x="3851071" y="413080"/>
                  <a:pt x="3851071" y="398450"/>
                </a:cubicBezTo>
                <a:cubicBezTo>
                  <a:pt x="3851071" y="388391"/>
                  <a:pt x="3848328" y="379933"/>
                  <a:pt x="3842841" y="373075"/>
                </a:cubicBezTo>
                <a:cubicBezTo>
                  <a:pt x="3837355" y="366217"/>
                  <a:pt x="3827411" y="359702"/>
                  <a:pt x="3813009" y="353530"/>
                </a:cubicBezTo>
                <a:cubicBezTo>
                  <a:pt x="3798608" y="347358"/>
                  <a:pt x="3777691" y="340614"/>
                  <a:pt x="3750258" y="333299"/>
                </a:cubicBezTo>
                <a:cubicBezTo>
                  <a:pt x="3713225" y="323240"/>
                  <a:pt x="3682479" y="313068"/>
                  <a:pt x="3658018" y="302781"/>
                </a:cubicBezTo>
                <a:cubicBezTo>
                  <a:pt x="3633558" y="292494"/>
                  <a:pt x="3611956" y="276263"/>
                  <a:pt x="3593210" y="254089"/>
                </a:cubicBezTo>
                <a:cubicBezTo>
                  <a:pt x="3574465" y="231915"/>
                  <a:pt x="3565092" y="202768"/>
                  <a:pt x="3565092" y="166649"/>
                </a:cubicBezTo>
                <a:cubicBezTo>
                  <a:pt x="3565092" y="134645"/>
                  <a:pt x="3574351" y="105956"/>
                  <a:pt x="3592868" y="80581"/>
                </a:cubicBezTo>
                <a:cubicBezTo>
                  <a:pt x="3611384" y="55207"/>
                  <a:pt x="3636530" y="35433"/>
                  <a:pt x="3668305" y="21260"/>
                </a:cubicBezTo>
                <a:cubicBezTo>
                  <a:pt x="3700081" y="7086"/>
                  <a:pt x="3735171" y="0"/>
                  <a:pt x="3773576" y="0"/>
                </a:cubicBezTo>
                <a:close/>
                <a:moveTo>
                  <a:pt x="780364" y="0"/>
                </a:moveTo>
                <a:cubicBezTo>
                  <a:pt x="832942" y="0"/>
                  <a:pt x="878433" y="11201"/>
                  <a:pt x="916838" y="33604"/>
                </a:cubicBezTo>
                <a:cubicBezTo>
                  <a:pt x="955243" y="56007"/>
                  <a:pt x="984846" y="88239"/>
                  <a:pt x="1005649" y="130302"/>
                </a:cubicBezTo>
                <a:cubicBezTo>
                  <a:pt x="1026451" y="172364"/>
                  <a:pt x="1036853" y="222428"/>
                  <a:pt x="1036853" y="280492"/>
                </a:cubicBezTo>
                <a:cubicBezTo>
                  <a:pt x="1036853" y="338557"/>
                  <a:pt x="1026451" y="388620"/>
                  <a:pt x="1005649" y="430682"/>
                </a:cubicBezTo>
                <a:cubicBezTo>
                  <a:pt x="984846" y="472745"/>
                  <a:pt x="955243" y="504977"/>
                  <a:pt x="916838" y="527380"/>
                </a:cubicBezTo>
                <a:cubicBezTo>
                  <a:pt x="878433" y="549783"/>
                  <a:pt x="832942" y="560984"/>
                  <a:pt x="780364" y="560984"/>
                </a:cubicBezTo>
                <a:cubicBezTo>
                  <a:pt x="727786" y="560984"/>
                  <a:pt x="682294" y="549783"/>
                  <a:pt x="643889" y="527380"/>
                </a:cubicBezTo>
                <a:cubicBezTo>
                  <a:pt x="605485" y="504977"/>
                  <a:pt x="575881" y="472745"/>
                  <a:pt x="555078" y="430682"/>
                </a:cubicBezTo>
                <a:cubicBezTo>
                  <a:pt x="534276" y="388620"/>
                  <a:pt x="523874" y="338557"/>
                  <a:pt x="523874" y="280492"/>
                </a:cubicBezTo>
                <a:cubicBezTo>
                  <a:pt x="523874" y="222428"/>
                  <a:pt x="534276" y="172364"/>
                  <a:pt x="555078" y="130302"/>
                </a:cubicBezTo>
                <a:cubicBezTo>
                  <a:pt x="575881" y="88239"/>
                  <a:pt x="605485" y="56007"/>
                  <a:pt x="643889" y="33604"/>
                </a:cubicBezTo>
                <a:cubicBezTo>
                  <a:pt x="682294" y="11201"/>
                  <a:pt x="727786" y="0"/>
                  <a:pt x="780364" y="0"/>
                </a:cubicBezTo>
                <a:close/>
                <a:moveTo>
                  <a:pt x="266090" y="0"/>
                </a:moveTo>
                <a:cubicBezTo>
                  <a:pt x="359816" y="0"/>
                  <a:pt x="428396" y="45948"/>
                  <a:pt x="471830" y="137846"/>
                </a:cubicBezTo>
                <a:lnTo>
                  <a:pt x="358673" y="187223"/>
                </a:lnTo>
                <a:cubicBezTo>
                  <a:pt x="349072" y="164821"/>
                  <a:pt x="335698" y="147904"/>
                  <a:pt x="318553" y="136474"/>
                </a:cubicBezTo>
                <a:cubicBezTo>
                  <a:pt x="301408" y="125044"/>
                  <a:pt x="281406" y="119329"/>
                  <a:pt x="258546" y="119329"/>
                </a:cubicBezTo>
                <a:cubicBezTo>
                  <a:pt x="233857" y="119329"/>
                  <a:pt x="211797" y="125844"/>
                  <a:pt x="192366" y="138874"/>
                </a:cubicBezTo>
                <a:cubicBezTo>
                  <a:pt x="172935" y="151905"/>
                  <a:pt x="157848" y="170421"/>
                  <a:pt x="147103" y="194424"/>
                </a:cubicBezTo>
                <a:cubicBezTo>
                  <a:pt x="136359" y="218427"/>
                  <a:pt x="130987" y="246202"/>
                  <a:pt x="130987" y="277749"/>
                </a:cubicBezTo>
                <a:cubicBezTo>
                  <a:pt x="130987" y="310667"/>
                  <a:pt x="136359" y="339471"/>
                  <a:pt x="147103" y="364160"/>
                </a:cubicBezTo>
                <a:cubicBezTo>
                  <a:pt x="157848" y="388849"/>
                  <a:pt x="172935" y="407937"/>
                  <a:pt x="192366" y="421424"/>
                </a:cubicBezTo>
                <a:cubicBezTo>
                  <a:pt x="211797" y="434911"/>
                  <a:pt x="233857" y="441655"/>
                  <a:pt x="258546" y="441655"/>
                </a:cubicBezTo>
                <a:cubicBezTo>
                  <a:pt x="301980" y="441655"/>
                  <a:pt x="335813" y="419024"/>
                  <a:pt x="360044" y="373761"/>
                </a:cubicBezTo>
                <a:lnTo>
                  <a:pt x="473201" y="423139"/>
                </a:lnTo>
                <a:cubicBezTo>
                  <a:pt x="452627" y="467487"/>
                  <a:pt x="423938" y="501548"/>
                  <a:pt x="387133" y="525323"/>
                </a:cubicBezTo>
                <a:cubicBezTo>
                  <a:pt x="350329" y="549097"/>
                  <a:pt x="307695" y="560984"/>
                  <a:pt x="259232" y="560984"/>
                </a:cubicBezTo>
                <a:cubicBezTo>
                  <a:pt x="208940" y="560984"/>
                  <a:pt x="164134" y="549211"/>
                  <a:pt x="124815" y="525666"/>
                </a:cubicBezTo>
                <a:cubicBezTo>
                  <a:pt x="85496" y="502120"/>
                  <a:pt x="54864" y="468859"/>
                  <a:pt x="32918" y="425882"/>
                </a:cubicBezTo>
                <a:cubicBezTo>
                  <a:pt x="10972" y="382905"/>
                  <a:pt x="0" y="333527"/>
                  <a:pt x="0" y="277749"/>
                </a:cubicBezTo>
                <a:cubicBezTo>
                  <a:pt x="0" y="222885"/>
                  <a:pt x="11087" y="174422"/>
                  <a:pt x="33261" y="132359"/>
                </a:cubicBezTo>
                <a:cubicBezTo>
                  <a:pt x="55435" y="90297"/>
                  <a:pt x="86753" y="57721"/>
                  <a:pt x="127215" y="34633"/>
                </a:cubicBezTo>
                <a:cubicBezTo>
                  <a:pt x="167677" y="11544"/>
                  <a:pt x="213969" y="0"/>
                  <a:pt x="266090" y="0"/>
                </a:cubicBezTo>
                <a:close/>
              </a:path>
            </a:pathLst>
          </a:custGeom>
          <a:noFill/>
          <a:ln w="19050">
            <a:gradFill>
              <a:gsLst>
                <a:gs pos="29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alpha val="35000"/>
                  </a:schemeClr>
                </a:gs>
              </a:gsLst>
              <a:lin ang="162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indent="-228600" algn="ctr" fontAlgn="ctr">
              <a:spcBef>
                <a:spcPts val="1200"/>
              </a:spcBef>
            </a:pPr>
            <a:endParaRPr lang="zh-CN" altLang="en-US" sz="5400">
              <a:ln w="19050">
                <a:gradFill>
                  <a:gsLst>
                    <a:gs pos="2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accent1">
                        <a:alpha val="35000"/>
                      </a:schemeClr>
                    </a:gs>
                  </a:gsLst>
                  <a:lin ang="16200000" scaled="1"/>
                </a:gradFill>
              </a:ln>
              <a:noFill/>
              <a:latin typeface="+mj-lt"/>
              <a:ea typeface="+mj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文本框 6" descr="VCG2112636953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6000" contrast="30000"/>
          </a:blip>
          <a:stretch>
            <a:fillRect/>
          </a:stretch>
        </p:blipFill>
        <p:spPr bwMode="auto">
          <a:xfrm>
            <a:off x="0" y="1905"/>
            <a:ext cx="12192000" cy="6856095"/>
          </a:xfrm>
          <a:prstGeom prst="rect">
            <a:avLst/>
          </a:prstGeom>
        </p:spPr>
      </p:pic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5280025" y="1991762"/>
            <a:ext cx="5918835" cy="920983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9000" b="0" i="0" u="none" strike="noStrike" kern="1200" cap="none" spc="0" normalizeH="0" baseline="0" noProof="1" dirty="0">
                <a:ln w="19050">
                  <a:gradFill>
                    <a:gsLst>
                      <a:gs pos="29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accent1">
                          <a:alpha val="70000"/>
                        </a:schemeClr>
                      </a:gs>
                    </a:gsLst>
                    <a:lin ang="16200000" scaled="1"/>
                  </a:gradFill>
                </a:ln>
                <a:noFill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+mn-ea"/>
              </a:defRPr>
            </a:lvl1pPr>
          </a:lstStyle>
          <a:p>
            <a:pPr lvl="0" algn="r" fontAlgn="ctr">
              <a:buClrTx/>
              <a:buSzTx/>
              <a:buFontTx/>
            </a:pPr>
            <a:r>
              <a:rPr>
                <a:sym typeface="+mn-ea"/>
              </a:rPr>
              <a:t>编号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5280025" y="2912745"/>
            <a:ext cx="5918835" cy="183515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000" b="0" i="0" u="none" strike="noStrike" kern="1200" cap="none" spc="0" normalizeH="0" baseline="0" noProof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+mn-ea"/>
              </a:defRPr>
            </a:lvl1pPr>
          </a:lstStyle>
          <a:p>
            <a:pPr lvl="0" algn="r" fontAlgn="ctr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Calibri" panose="020F0502020204030204" charset="0"/>
                <a:cs typeface="Calibri" panose="020F050202020403020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内容占位符 1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9.xml"/><Relationship Id="rId20" Type="http://schemas.openxmlformats.org/officeDocument/2006/relationships/tags" Target="../tags/tag68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image" Target="../media/image4.jpeg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1365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VCG211263695320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alphaModFix amt="3000"/>
            <a:duotone>
              <a:prstClr val="black"/>
              <a:schemeClr val="accent1">
                <a:tint val="45000"/>
                <a:satMod val="400000"/>
              </a:schemeClr>
            </a:duotone>
            <a:lum bright="6000" contrast="30000"/>
          </a:blip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cs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cs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2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1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rgbClr val="FFFFFF"/>
          </a:solidFill>
          <a:uFillTx/>
          <a:latin typeface="+mj-lt"/>
          <a:ea typeface="+mj-lt"/>
          <a:cs typeface="+mj-lt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zh-CN" altLang="en-US" sz="1800" b="0" i="0" u="none" strike="noStrike" kern="1200" cap="none" spc="150" normalizeH="0" baseline="0" noProof="1">
          <a:ln>
            <a:noFill/>
            <a:prstDash val="sysDot"/>
          </a:ln>
          <a:solidFill>
            <a:srgbClr val="FFFFFF"/>
          </a:solidFill>
          <a:uFillTx/>
          <a:latin typeface="+mn-lt"/>
          <a:ea typeface="+mn-lt"/>
          <a:cs typeface="MiSans Normal" panose="00000500000000000000" charset="-122"/>
          <a:sym typeface="+mn-ea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sz="1600" b="0" i="0" u="none" strike="noStrike" kern="1200" cap="none" spc="150" normalizeH="0" baseline="0" noProof="1">
          <a:solidFill>
            <a:srgbClr val="FFFFFF"/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sz="1600" b="0" i="0" u="none" strike="noStrike" kern="1200" cap="none" spc="150" normalizeH="0" baseline="0" noProof="1">
          <a:solidFill>
            <a:srgbClr val="FFFFFF"/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sz="1400" b="0" i="0" u="none" strike="noStrike" kern="1200" cap="none" spc="150" normalizeH="0" baseline="0" noProof="1">
          <a:solidFill>
            <a:srgbClr val="FFFFFF"/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sz="1400" b="0" i="0" u="none" strike="noStrike" kern="1200" cap="none" spc="150" normalizeH="0" baseline="0" noProof="1">
          <a:solidFill>
            <a:srgbClr val="FFFFFF"/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hyperlink" Target="https://github.com/AVALorrie37/OpenRamp" TargetMode="External"/><Relationship Id="rId1" Type="http://schemas.openxmlformats.org/officeDocument/2006/relationships/tags" Target="../tags/tag70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88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tags" Target="../tags/tag18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90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tags" Target="../tags/tag189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93.xml"/><Relationship Id="rId3" Type="http://schemas.openxmlformats.org/officeDocument/2006/relationships/hyperlink" Target="https://github.com/AVALorrie37/OpenRamp" TargetMode="External"/><Relationship Id="rId2" Type="http://schemas.openxmlformats.org/officeDocument/2006/relationships/tags" Target="../tags/tag192.xml"/><Relationship Id="rId1" Type="http://schemas.openxmlformats.org/officeDocument/2006/relationships/tags" Target="../tags/tag19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image" Target="../media/image6.png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4" Type="http://schemas.openxmlformats.org/officeDocument/2006/relationships/slideLayout" Target="../slideLayouts/slideLayout7.xml"/><Relationship Id="rId43" Type="http://schemas.openxmlformats.org/officeDocument/2006/relationships/tags" Target="../tags/tag112.xml"/><Relationship Id="rId42" Type="http://schemas.openxmlformats.org/officeDocument/2006/relationships/tags" Target="../tags/tag111.xml"/><Relationship Id="rId41" Type="http://schemas.openxmlformats.org/officeDocument/2006/relationships/tags" Target="../tags/tag110.xml"/><Relationship Id="rId40" Type="http://schemas.openxmlformats.org/officeDocument/2006/relationships/tags" Target="../tags/tag109.xml"/><Relationship Id="rId4" Type="http://schemas.openxmlformats.org/officeDocument/2006/relationships/tags" Target="../tags/tag78.xml"/><Relationship Id="rId39" Type="http://schemas.openxmlformats.org/officeDocument/2006/relationships/tags" Target="../tags/tag108.xml"/><Relationship Id="rId38" Type="http://schemas.openxmlformats.org/officeDocument/2006/relationships/tags" Target="../tags/tag107.xml"/><Relationship Id="rId37" Type="http://schemas.openxmlformats.org/officeDocument/2006/relationships/tags" Target="../tags/tag106.xml"/><Relationship Id="rId36" Type="http://schemas.openxmlformats.org/officeDocument/2006/relationships/tags" Target="../tags/tag105.xml"/><Relationship Id="rId35" Type="http://schemas.openxmlformats.org/officeDocument/2006/relationships/image" Target="../media/image10.png"/><Relationship Id="rId34" Type="http://schemas.openxmlformats.org/officeDocument/2006/relationships/tags" Target="../tags/tag104.xml"/><Relationship Id="rId33" Type="http://schemas.openxmlformats.org/officeDocument/2006/relationships/tags" Target="../tags/tag103.xml"/><Relationship Id="rId32" Type="http://schemas.openxmlformats.org/officeDocument/2006/relationships/tags" Target="../tags/tag102.xml"/><Relationship Id="rId31" Type="http://schemas.openxmlformats.org/officeDocument/2006/relationships/tags" Target="../tags/tag101.xml"/><Relationship Id="rId30" Type="http://schemas.openxmlformats.org/officeDocument/2006/relationships/tags" Target="../tags/tag100.xml"/><Relationship Id="rId3" Type="http://schemas.openxmlformats.org/officeDocument/2006/relationships/tags" Target="../tags/tag77.xml"/><Relationship Id="rId29" Type="http://schemas.openxmlformats.org/officeDocument/2006/relationships/tags" Target="../tags/tag99.xml"/><Relationship Id="rId28" Type="http://schemas.openxmlformats.org/officeDocument/2006/relationships/tags" Target="../tags/tag98.xml"/><Relationship Id="rId27" Type="http://schemas.openxmlformats.org/officeDocument/2006/relationships/tags" Target="../tags/tag97.xml"/><Relationship Id="rId26" Type="http://schemas.microsoft.com/office/2007/relationships/hdphoto" Target="../media/image9.png"/><Relationship Id="rId25" Type="http://schemas.openxmlformats.org/officeDocument/2006/relationships/image" Target="../media/image8.png"/><Relationship Id="rId24" Type="http://schemas.openxmlformats.org/officeDocument/2006/relationships/tags" Target="../tags/tag96.xml"/><Relationship Id="rId23" Type="http://schemas.openxmlformats.org/officeDocument/2006/relationships/tags" Target="../tags/tag95.xml"/><Relationship Id="rId22" Type="http://schemas.openxmlformats.org/officeDocument/2006/relationships/tags" Target="../tags/tag94.xml"/><Relationship Id="rId21" Type="http://schemas.openxmlformats.org/officeDocument/2006/relationships/tags" Target="../tags/tag93.xml"/><Relationship Id="rId20" Type="http://schemas.openxmlformats.org/officeDocument/2006/relationships/tags" Target="../tags/tag92.xml"/><Relationship Id="rId2" Type="http://schemas.openxmlformats.org/officeDocument/2006/relationships/tags" Target="../tags/tag76.xml"/><Relationship Id="rId19" Type="http://schemas.openxmlformats.org/officeDocument/2006/relationships/tags" Target="../tags/tag91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image" Target="../media/image7.png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tags" Target="../tags/tag75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5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2" Type="http://schemas.openxmlformats.org/officeDocument/2006/relationships/notesSlide" Target="../notesSlides/notesSlide2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144.xml"/><Relationship Id="rId3" Type="http://schemas.openxmlformats.org/officeDocument/2006/relationships/image" Target="../media/image13.jpeg"/><Relationship Id="rId29" Type="http://schemas.openxmlformats.org/officeDocument/2006/relationships/tags" Target="../tags/tag143.xml"/><Relationship Id="rId28" Type="http://schemas.openxmlformats.org/officeDocument/2006/relationships/tags" Target="../tags/tag142.xml"/><Relationship Id="rId27" Type="http://schemas.openxmlformats.org/officeDocument/2006/relationships/tags" Target="../tags/tag141.xml"/><Relationship Id="rId26" Type="http://schemas.openxmlformats.org/officeDocument/2006/relationships/tags" Target="../tags/tag140.xml"/><Relationship Id="rId25" Type="http://schemas.openxmlformats.org/officeDocument/2006/relationships/tags" Target="../tags/tag139.xml"/><Relationship Id="rId24" Type="http://schemas.openxmlformats.org/officeDocument/2006/relationships/tags" Target="../tags/tag138.xml"/><Relationship Id="rId23" Type="http://schemas.openxmlformats.org/officeDocument/2006/relationships/tags" Target="../tags/tag137.xml"/><Relationship Id="rId22" Type="http://schemas.openxmlformats.org/officeDocument/2006/relationships/tags" Target="../tags/tag136.xml"/><Relationship Id="rId21" Type="http://schemas.openxmlformats.org/officeDocument/2006/relationships/tags" Target="../tags/tag135.xml"/><Relationship Id="rId20" Type="http://schemas.openxmlformats.org/officeDocument/2006/relationships/tags" Target="../tags/tag134.xml"/><Relationship Id="rId2" Type="http://schemas.openxmlformats.org/officeDocument/2006/relationships/tags" Target="../tags/tag117.xml"/><Relationship Id="rId19" Type="http://schemas.openxmlformats.org/officeDocument/2006/relationships/tags" Target="../tags/tag133.xml"/><Relationship Id="rId18" Type="http://schemas.openxmlformats.org/officeDocument/2006/relationships/tags" Target="../tags/tag132.xml"/><Relationship Id="rId17" Type="http://schemas.openxmlformats.org/officeDocument/2006/relationships/tags" Target="../tags/tag131.xml"/><Relationship Id="rId16" Type="http://schemas.openxmlformats.org/officeDocument/2006/relationships/tags" Target="../tags/tag13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tags" Target="../tags/tag11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microsoft.com/office/2007/relationships/hdphoto" Target="../media/image9.png"/><Relationship Id="rId3" Type="http://schemas.openxmlformats.org/officeDocument/2006/relationships/image" Target="../media/image8.png"/><Relationship Id="rId29" Type="http://schemas.openxmlformats.org/officeDocument/2006/relationships/notesSlide" Target="../notesSlides/notesSlide3.xml"/><Relationship Id="rId28" Type="http://schemas.openxmlformats.org/officeDocument/2006/relationships/slideLayout" Target="../slideLayouts/slideLayout7.xml"/><Relationship Id="rId27" Type="http://schemas.openxmlformats.org/officeDocument/2006/relationships/tags" Target="../tags/tag167.xml"/><Relationship Id="rId26" Type="http://schemas.openxmlformats.org/officeDocument/2006/relationships/tags" Target="../tags/tag166.xml"/><Relationship Id="rId25" Type="http://schemas.openxmlformats.org/officeDocument/2006/relationships/tags" Target="../tags/tag165.xml"/><Relationship Id="rId24" Type="http://schemas.openxmlformats.org/officeDocument/2006/relationships/image" Target="../media/image15.png"/><Relationship Id="rId23" Type="http://schemas.openxmlformats.org/officeDocument/2006/relationships/tags" Target="../tags/tag164.xml"/><Relationship Id="rId22" Type="http://schemas.openxmlformats.org/officeDocument/2006/relationships/tags" Target="../tags/tag163.xml"/><Relationship Id="rId21" Type="http://schemas.openxmlformats.org/officeDocument/2006/relationships/tags" Target="../tags/tag162.xml"/><Relationship Id="rId20" Type="http://schemas.openxmlformats.org/officeDocument/2006/relationships/tags" Target="../tags/tag161.xml"/><Relationship Id="rId2" Type="http://schemas.openxmlformats.org/officeDocument/2006/relationships/tags" Target="../tags/tag146.xml"/><Relationship Id="rId19" Type="http://schemas.openxmlformats.org/officeDocument/2006/relationships/image" Target="../media/image14.png"/><Relationship Id="rId18" Type="http://schemas.openxmlformats.org/officeDocument/2006/relationships/tags" Target="../tags/tag160.xml"/><Relationship Id="rId17" Type="http://schemas.openxmlformats.org/officeDocument/2006/relationships/tags" Target="../tags/tag159.xml"/><Relationship Id="rId16" Type="http://schemas.openxmlformats.org/officeDocument/2006/relationships/tags" Target="../tags/tag158.xml"/><Relationship Id="rId15" Type="http://schemas.openxmlformats.org/officeDocument/2006/relationships/tags" Target="../tags/tag157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tags" Target="../tags/tag14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image" Target="../media/image16.jpeg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tags" Target="../tags/tag16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8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18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8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86.xml"/><Relationship Id="rId2" Type="http://schemas.openxmlformats.org/officeDocument/2006/relationships/image" Target="../media/image27.png"/><Relationship Id="rId1" Type="http://schemas.openxmlformats.org/officeDocument/2006/relationships/tags" Target="../tags/tag1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>
          <a:xfrm>
            <a:off x="9666605" y="3307080"/>
            <a:ext cx="1722120" cy="476250"/>
          </a:xfrm>
          <a:prstGeom prst="roundRect">
            <a:avLst>
              <a:gd name="adj" fmla="val 23313"/>
            </a:avLst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sz="1000">
                <a:sym typeface="+mn-ea"/>
              </a:rPr>
              <a:t>队伍名：</a:t>
            </a:r>
            <a:r>
              <a:rPr lang="en-US" altLang="zh-CN" sz="1000">
                <a:sym typeface="+mn-ea"/>
              </a:rPr>
              <a:t>FortunaAtoms</a:t>
            </a:r>
            <a:r>
              <a:rPr lang="zh-CN" altLang="en-US" sz="1000"/>
              <a:t>仓库：</a:t>
            </a:r>
            <a:r>
              <a:rPr lang="en-US" altLang="zh-CN" sz="1000"/>
              <a:t>OpenRamp </a:t>
            </a:r>
            <a:r>
              <a:rPr sz="800">
                <a:solidFill>
                  <a:schemeClr val="tx1"/>
                </a:solidFill>
                <a:hlinkClick r:id="rId2" action="ppaction://hlinkfile"/>
              </a:rPr>
              <a:t>👆</a:t>
            </a:r>
            <a:endParaRPr sz="800">
              <a:solidFill>
                <a:schemeClr val="tx1"/>
              </a:solidFill>
              <a:hlinkClick r:id="rId2" action="ppaction://hlinkfile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2"/>
            <p:custDataLst>
              <p:tags r:id="rId3"/>
            </p:custDataLst>
          </p:nvPr>
        </p:nvSpPr>
        <p:spPr>
          <a:xfrm>
            <a:off x="4688205" y="2470785"/>
            <a:ext cx="6829425" cy="595630"/>
          </a:xfrm>
        </p:spPr>
        <p:txBody>
          <a:bodyPr>
            <a:normAutofit/>
          </a:bodyPr>
          <a:lstStyle/>
          <a:p>
            <a:r>
              <a:rPr sz="1800">
                <a:solidFill>
                  <a:schemeClr val="accent6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基于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OpenDigger</a:t>
            </a:r>
            <a:r>
              <a:rPr sz="1800">
                <a:solidFill>
                  <a:schemeClr val="accent6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与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agent</a:t>
            </a:r>
            <a:r>
              <a:rPr sz="1800">
                <a:solidFill>
                  <a:schemeClr val="accent6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助手，激活开源新人贡献力</a:t>
            </a:r>
            <a:endParaRPr lang="zh-CN" altLang="en-US" sz="1800">
              <a:solidFill>
                <a:schemeClr val="accent6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2790825" y="1428750"/>
            <a:ext cx="8763000" cy="1042035"/>
          </a:xfrm>
        </p:spPr>
        <p:txBody>
          <a:bodyPr>
            <a:noAutofit/>
          </a:bodyPr>
          <a:lstStyle/>
          <a:p>
            <a:r>
              <a:rPr sz="4000" b="1">
                <a:solidFill>
                  <a:schemeClr val="accent6"/>
                </a:solidFill>
                <a:latin typeface="汉仪刚艺体-85W" panose="00020600040101010101" charset="-122"/>
                <a:ea typeface="汉仪刚艺体-85W" panose="00020600040101010101" charset="-122"/>
                <a:sym typeface="+mn-ea"/>
              </a:rPr>
              <a:t>开源贡献智能匹配系统</a:t>
            </a:r>
            <a:r>
              <a:rPr lang="en-US" altLang="zh-CN" sz="4000" b="1">
                <a:solidFill>
                  <a:schemeClr val="accent6"/>
                </a:solidFill>
                <a:latin typeface="汉仪刚艺体-85W" panose="00020600040101010101" charset="-122"/>
                <a:ea typeface="汉仪刚艺体-85W" panose="00020600040101010101" charset="-122"/>
                <a:sym typeface="+mn-ea"/>
              </a:rPr>
              <a:t>OpenRamp</a:t>
            </a:r>
            <a:endParaRPr lang="en-US" altLang="zh-CN" sz="4000" b="1">
              <a:solidFill>
                <a:schemeClr val="accent6"/>
              </a:solidFill>
              <a:latin typeface="汉仪刚艺体-85W" panose="00020600040101010101" charset="-122"/>
              <a:ea typeface="汉仪刚艺体-85W" panose="00020600040101010101" charset="-122"/>
              <a:sym typeface="+mn-ea"/>
            </a:endParaRPr>
          </a:p>
        </p:txBody>
      </p:sp>
      <p:sp>
        <p:nvSpPr>
          <p:cNvPr id="2" name="文本占位符 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388735" y="5838825"/>
            <a:ext cx="5452110" cy="5956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/>
          <a:lstStyle>
            <a:lvl1pPr marL="0" marR="0" lvl="0" indent="-228600" algn="r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 err="1">
                <a:ln>
                  <a:noFill/>
                  <a:prstDash val="sysDot"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/>
                    </a:gs>
                  </a:gsLst>
                  <a:lin ang="15600000" scaled="0"/>
                </a:gradFill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kumimoji="0" sz="16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400" b="1">
                <a:solidFill>
                  <a:schemeClr val="accent6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# OpenSODA 2025</a:t>
            </a:r>
            <a:r>
              <a:rPr sz="1400" b="1">
                <a:solidFill>
                  <a:schemeClr val="accent6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参赛相关：本项目利用</a:t>
            </a:r>
            <a:r>
              <a:rPr lang="en-US" altLang="zh-CN" sz="1400" b="1">
                <a:solidFill>
                  <a:schemeClr val="accent6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OpenDigger</a:t>
            </a:r>
            <a:r>
              <a:rPr sz="1400" b="1">
                <a:solidFill>
                  <a:schemeClr val="accent6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提供数据源。</a:t>
            </a:r>
            <a:endParaRPr sz="1400" b="1">
              <a:solidFill>
                <a:schemeClr val="accent6">
                  <a:lumMod val="40000"/>
                  <a:lumOff val="6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718185" y="1065530"/>
            <a:ext cx="5963285" cy="876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+mn-ea"/>
                <a:cs typeface="+mn-ea"/>
                <a:sym typeface="+mn-ea"/>
              </a:rPr>
              <a:t>通过与智能向导多轮对话，逐步了解用户的技能、贡献偏好</a:t>
            </a:r>
            <a:endParaRPr lang="zh-CN" altLang="en-US" sz="1400"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1400">
                <a:latin typeface="+mn-ea"/>
                <a:cs typeface="+mn-ea"/>
                <a:sym typeface="+mn-ea"/>
              </a:rPr>
              <a:t>(</a:t>
            </a:r>
            <a:r>
              <a:rPr lang="zh-CN" altLang="en-US" sz="1400">
                <a:latin typeface="+mn-ea"/>
                <a:cs typeface="+mn-ea"/>
                <a:sym typeface="+mn-ea"/>
              </a:rPr>
              <a:t>由于前端开发晚于后端，因此交互上有点问题，但后端模块是正常的，赛后会继续优化</a:t>
            </a:r>
            <a:r>
              <a:rPr lang="en-US" altLang="zh-CN" sz="1400">
                <a:latin typeface="+mn-ea"/>
                <a:cs typeface="+mn-ea"/>
                <a:sym typeface="+mn-ea"/>
              </a:rPr>
              <a:t>)</a:t>
            </a:r>
            <a:endParaRPr lang="zh-CN" altLang="en-US" sz="1400">
              <a:latin typeface="+mn-ea"/>
              <a:cs typeface="+mn-ea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>
              <a:latin typeface="+mn-ea"/>
              <a:cs typeface="+mn-ea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+mn-ea"/>
                <a:cs typeface="+mn-ea"/>
                <a:sym typeface="+mn-ea"/>
              </a:rPr>
              <a:t>与</a:t>
            </a:r>
            <a:r>
              <a:rPr lang="en-US" altLang="zh-CN" sz="1400">
                <a:latin typeface="+mn-ea"/>
                <a:cs typeface="+mn-ea"/>
                <a:sym typeface="+mn-ea"/>
              </a:rPr>
              <a:t>AI</a:t>
            </a:r>
            <a:r>
              <a:rPr lang="zh-CN" altLang="en-US" sz="1400">
                <a:latin typeface="+mn-ea"/>
                <a:cs typeface="+mn-ea"/>
                <a:sym typeface="+mn-ea"/>
              </a:rPr>
              <a:t>交流后，调用后端更新技能标签，用户也可手动</a:t>
            </a:r>
            <a:r>
              <a:rPr lang="zh-CN" altLang="en-US" sz="1400">
                <a:latin typeface="+mn-ea"/>
                <a:cs typeface="+mn-ea"/>
                <a:sym typeface="+mn-ea"/>
              </a:rPr>
              <a:t>修改</a:t>
            </a:r>
            <a:endParaRPr lang="zh-CN" altLang="en-US" sz="1400">
              <a:latin typeface="+mn-ea"/>
              <a:cs typeface="+mn-ea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17855" y="192360"/>
            <a:ext cx="10800000" cy="720000"/>
          </a:xfrm>
        </p:spPr>
        <p:txBody>
          <a:bodyPr/>
          <a:p>
            <a:r>
              <a:rPr lang="zh-CN" altLang="en-US"/>
              <a:t>前端</a:t>
            </a:r>
            <a:r>
              <a:rPr lang="en-US" altLang="zh-CN"/>
              <a:t>-AI</a:t>
            </a:r>
            <a:r>
              <a:t>助手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0" y="2412365"/>
            <a:ext cx="2114550" cy="1226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" y="2412365"/>
            <a:ext cx="3081020" cy="4000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815" y="2412365"/>
            <a:ext cx="3368675" cy="40068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19125" y="158705"/>
            <a:ext cx="10800000" cy="720000"/>
          </a:xfrm>
        </p:spPr>
        <p:txBody>
          <a:bodyPr/>
          <a:p>
            <a:r>
              <a:rPr lang="zh-CN" altLang="en-US"/>
              <a:t>开源</a:t>
            </a:r>
            <a:r>
              <a:rPr lang="zh-CN" altLang="en-US"/>
              <a:t>实践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34365" y="1125855"/>
            <a:ext cx="9984740" cy="560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本项目从项目启动即规划接口先行、模块解耦，确保他人可独立理解</a:t>
            </a:r>
            <a:r>
              <a:rPr lang="en-US" altLang="zh-CN" sz="1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</a:t>
            </a:r>
            <a:r>
              <a:rPr lang="zh-CN" altLang="en-US" sz="1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复用、开发任一模块。</a:t>
            </a:r>
            <a:endParaRPr lang="zh-CN" altLang="en-US" sz="1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0" name="表格 9"/>
          <p:cNvGraphicFramePr/>
          <p:nvPr/>
        </p:nvGraphicFramePr>
        <p:xfrm>
          <a:off x="1057910" y="1532890"/>
          <a:ext cx="6331585" cy="31572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4170"/>
                <a:gridCol w="4717415"/>
              </a:tblGrid>
              <a:tr h="458470">
                <a:tc>
                  <a:txBody>
                    <a:bodyPr/>
                    <a:p>
                      <a:pPr marL="0" algn="ctr">
                        <a:buClrTx/>
                        <a:buSzTx/>
                        <a:buFontTx/>
                      </a:pPr>
                      <a:endParaRPr lang="zh-CN" altLang="en-US" sz="1600" i="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marL="0" algn="ctr">
                        <a:buClrTx/>
                        <a:buSzTx/>
                        <a:buFontTx/>
                      </a:pPr>
                      <a:r>
                        <a:rPr lang="zh-CN" altLang="en-US" sz="1600" i="0"/>
                        <a:t>实践说明</a:t>
                      </a:r>
                      <a:endParaRPr lang="zh-CN" altLang="en-US" sz="1600" i="0"/>
                    </a:p>
                  </a:txBody>
                  <a:tcPr marL="0" marR="0" marT="0" marB="0" anchor="ctr" anchorCtr="0"/>
                </a:tc>
              </a:tr>
              <a:tr h="5962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sym typeface="+mn-ea"/>
                        </a:rPr>
                        <a:t>许可证</a:t>
                      </a:r>
                      <a:endParaRPr lang="zh-CN" altLang="en-US" sz="1600" b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zh-CN" altLang="en-US" sz="1200"/>
                        <a:t>项目采用</a:t>
                      </a:r>
                      <a:r>
                        <a:rPr lang="en-US" altLang="zh-CN" sz="1200"/>
                        <a:t> GPL-3.0 </a:t>
                      </a:r>
                      <a:r>
                        <a:rPr lang="zh-CN" altLang="en-US" sz="1200"/>
                        <a:t>开源许可证，</a:t>
                      </a:r>
                      <a:endParaRPr lang="zh-CN" altLang="en-US" sz="1200"/>
                    </a:p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zh-CN" altLang="en-US" sz="1200"/>
                        <a:t>明确授予用户使用、修改与分发权利</a:t>
                      </a:r>
                      <a:endParaRPr lang="zh-CN" altLang="en-US" sz="1200"/>
                    </a:p>
                  </a:txBody>
                  <a:tcPr/>
                </a:tc>
              </a:tr>
              <a:tr h="4749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sym typeface="+mn-ea"/>
                        </a:rPr>
                        <a:t>Git 规范</a:t>
                      </a:r>
                      <a:endParaRPr lang="en-US" altLang="zh-CN" sz="1600" b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zh-CN" altLang="en-US" sz="1200"/>
                        <a:t>每次提交均对应明确功能或修复</a:t>
                      </a:r>
                      <a:endParaRPr lang="zh-CN" altLang="en-US" sz="1200"/>
                    </a:p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876300">
                <a:tc>
                  <a:txBody>
                    <a:bodyPr/>
                    <a:p>
                      <a:pPr marL="0" algn="ctr">
                        <a:buClrTx/>
                        <a:buSzTx/>
                        <a:buFontTx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sym typeface="+mn-ea"/>
                        </a:rPr>
                        <a:t>文档完备</a:t>
                      </a:r>
                      <a:endParaRPr lang="en-US" altLang="zh-CN" sz="1600" b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altLang="zh-CN" sz="1200"/>
                        <a:t>README.md </a:t>
                      </a:r>
                      <a:r>
                        <a:rPr lang="zh-CN" altLang="en-US" sz="1200"/>
                        <a:t>包含：</a:t>
                      </a:r>
                      <a:endParaRPr lang="zh-CN" altLang="en-US" sz="1200"/>
                    </a:p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zh-CN" altLang="en-US" sz="1200"/>
                        <a:t>项目目标与架构图、快速启动指南、模块接口说明、测试样例与运行方式、贡献指引</a:t>
                      </a:r>
                      <a:endParaRPr lang="zh-CN" altLang="en-US" sz="1200"/>
                    </a:p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751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sym typeface="+mn-ea"/>
                        </a:rPr>
                        <a:t>协作与测试</a:t>
                      </a:r>
                      <a:endParaRPr lang="zh-CN" altLang="en-US" sz="1600" b="0" i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zh-CN" altLang="en-US" sz="1600" b="0" i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zh-CN" altLang="en-US" sz="1200"/>
                        <a:t>按模块分阶段开发并提交</a:t>
                      </a:r>
                      <a:endParaRPr lang="en-US" altLang="zh-CN" sz="1200"/>
                    </a:p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zh-CN" altLang="en-US" sz="1200"/>
                        <a:t>每个模块都附带可运行测试样例</a:t>
                      </a:r>
                      <a:r>
                        <a:rPr lang="en-US" altLang="zh-CN" sz="1200"/>
                        <a:t>(example/)</a:t>
                      </a:r>
                      <a:endParaRPr lang="en-US" altLang="zh-CN" sz="1200"/>
                    </a:p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zh-CN" altLang="en-US" sz="1200"/>
                        <a:t>提交记录体现</a:t>
                      </a:r>
                      <a:r>
                        <a:rPr lang="en-US" altLang="zh-CN" sz="1200"/>
                        <a:t>“</a:t>
                      </a:r>
                      <a:r>
                        <a:rPr lang="zh-CN" altLang="en-US" sz="1200"/>
                        <a:t>设计</a:t>
                      </a:r>
                      <a:r>
                        <a:rPr lang="en-US" altLang="en-US" sz="1200"/>
                        <a:t>→</a:t>
                      </a:r>
                      <a:r>
                        <a:rPr lang="zh-CN" altLang="en-US" sz="1200"/>
                        <a:t>实现</a:t>
                      </a:r>
                      <a:r>
                        <a:rPr lang="en-US" altLang="en-US" sz="1200"/>
                        <a:t>→</a:t>
                      </a:r>
                      <a:r>
                        <a:rPr lang="zh-CN" altLang="en-US" sz="1200"/>
                        <a:t>测试</a:t>
                      </a:r>
                      <a:r>
                        <a:rPr lang="en-US" altLang="en-US" sz="1200"/>
                        <a:t>→</a:t>
                      </a:r>
                      <a:r>
                        <a:rPr lang="zh-CN" altLang="en-US" sz="1200"/>
                        <a:t>文档</a:t>
                      </a:r>
                      <a:r>
                        <a:rPr lang="en-US" altLang="zh-CN" sz="1200"/>
                        <a:t>”</a:t>
                      </a:r>
                      <a:r>
                        <a:rPr lang="zh-CN" altLang="en-US" sz="1200"/>
                        <a:t>完整闭环</a:t>
                      </a:r>
                      <a:endParaRPr lang="zh-CN" altLang="en-US" sz="12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0" y="2588260"/>
            <a:ext cx="2033270" cy="16814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245" y="2113915"/>
            <a:ext cx="1211580" cy="2165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THANK YOU</a:t>
            </a:r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416415" y="3569335"/>
            <a:ext cx="1722120" cy="476250"/>
          </a:xfrm>
          <a:prstGeom prst="roundRect">
            <a:avLst>
              <a:gd name="adj" fmla="val 23313"/>
            </a:avLst>
          </a:prstGeom>
          <a:solidFill>
            <a:schemeClr val="accent6">
              <a:lumMod val="75000"/>
            </a:schemeClr>
          </a:soli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marR="0" lvl="0" indent="-22860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rgbClr val="FFFFFF"/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kumimoji="0" sz="16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sz="1000">
                <a:sym typeface="+mn-ea"/>
              </a:rPr>
              <a:t>队伍名：</a:t>
            </a:r>
            <a:r>
              <a:rPr lang="en-US" altLang="zh-CN" sz="1000">
                <a:sym typeface="+mn-ea"/>
              </a:rPr>
              <a:t>FortunaAtoms</a:t>
            </a:r>
            <a:r>
              <a:rPr lang="zh-CN" altLang="en-US" sz="1000"/>
              <a:t>仓库：</a:t>
            </a:r>
            <a:r>
              <a:rPr lang="en-US" altLang="zh-CN" sz="1000"/>
              <a:t>OpenRamp </a:t>
            </a:r>
            <a:r>
              <a:rPr sz="800">
                <a:solidFill>
                  <a:schemeClr val="tx1"/>
                </a:solidFill>
                <a:hlinkClick r:id="rId3" action="ppaction://hlinkfile"/>
              </a:rPr>
              <a:t>👆</a:t>
            </a:r>
            <a:endParaRPr sz="800">
              <a:solidFill>
                <a:schemeClr val="tx1"/>
              </a:solidFill>
              <a:hlinkClick r:id="rId3" action="ppaction://hlinkfile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>
            <p:custDataLst>
              <p:tags r:id="rId1"/>
            </p:custDataLst>
          </p:nvPr>
        </p:nvSpPr>
        <p:spPr>
          <a:xfrm>
            <a:off x="9323070" y="1910080"/>
            <a:ext cx="1151255" cy="6489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13" h="1022">
                <a:moveTo>
                  <a:pt x="0" y="23"/>
                </a:moveTo>
                <a:lnTo>
                  <a:pt x="266" y="23"/>
                </a:lnTo>
                <a:lnTo>
                  <a:pt x="266" y="878"/>
                </a:lnTo>
                <a:lnTo>
                  <a:pt x="613" y="878"/>
                </a:lnTo>
                <a:lnTo>
                  <a:pt x="613" y="167"/>
                </a:lnTo>
                <a:lnTo>
                  <a:pt x="268" y="167"/>
                </a:lnTo>
                <a:lnTo>
                  <a:pt x="314" y="23"/>
                </a:lnTo>
                <a:lnTo>
                  <a:pt x="681" y="23"/>
                </a:lnTo>
                <a:lnTo>
                  <a:pt x="880" y="210"/>
                </a:lnTo>
                <a:lnTo>
                  <a:pt x="880" y="835"/>
                </a:lnTo>
                <a:lnTo>
                  <a:pt x="681" y="1022"/>
                </a:lnTo>
                <a:lnTo>
                  <a:pt x="199" y="1022"/>
                </a:lnTo>
                <a:lnTo>
                  <a:pt x="0" y="835"/>
                </a:lnTo>
                <a:lnTo>
                  <a:pt x="0" y="23"/>
                </a:lnTo>
                <a:close/>
                <a:moveTo>
                  <a:pt x="1547" y="0"/>
                </a:moveTo>
                <a:lnTo>
                  <a:pt x="1813" y="0"/>
                </a:lnTo>
                <a:lnTo>
                  <a:pt x="1813" y="1022"/>
                </a:lnTo>
                <a:lnTo>
                  <a:pt x="1547" y="1022"/>
                </a:lnTo>
                <a:lnTo>
                  <a:pt x="1547" y="743"/>
                </a:lnTo>
                <a:lnTo>
                  <a:pt x="1241" y="743"/>
                </a:lnTo>
                <a:lnTo>
                  <a:pt x="1287" y="599"/>
                </a:lnTo>
                <a:lnTo>
                  <a:pt x="1547" y="599"/>
                </a:lnTo>
                <a:lnTo>
                  <a:pt x="1547" y="0"/>
                </a:lnTo>
                <a:close/>
                <a:moveTo>
                  <a:pt x="973" y="0"/>
                </a:moveTo>
                <a:lnTo>
                  <a:pt x="1240" y="0"/>
                </a:lnTo>
                <a:lnTo>
                  <a:pt x="1240" y="743"/>
                </a:lnTo>
                <a:lnTo>
                  <a:pt x="973" y="743"/>
                </a:lnTo>
                <a:lnTo>
                  <a:pt x="973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65000"/>
                  </a:schemeClr>
                </a:gs>
              </a:gsLst>
              <a:lin ang="162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3" name="任意多边形 12"/>
          <p:cNvSpPr/>
          <p:nvPr>
            <p:custDataLst>
              <p:tags r:id="rId2"/>
            </p:custDataLst>
          </p:nvPr>
        </p:nvSpPr>
        <p:spPr>
          <a:xfrm>
            <a:off x="6525260" y="1924685"/>
            <a:ext cx="1169670" cy="634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42" h="999">
                <a:moveTo>
                  <a:pt x="1057" y="0"/>
                </a:moveTo>
                <a:lnTo>
                  <a:pt x="1842" y="0"/>
                </a:lnTo>
                <a:lnTo>
                  <a:pt x="1842" y="291"/>
                </a:lnTo>
                <a:lnTo>
                  <a:pt x="1653" y="478"/>
                </a:lnTo>
                <a:lnTo>
                  <a:pt x="1842" y="478"/>
                </a:lnTo>
                <a:lnTo>
                  <a:pt x="1842" y="812"/>
                </a:lnTo>
                <a:lnTo>
                  <a:pt x="1643" y="999"/>
                </a:lnTo>
                <a:lnTo>
                  <a:pt x="989" y="999"/>
                </a:lnTo>
                <a:lnTo>
                  <a:pt x="1035" y="855"/>
                </a:lnTo>
                <a:lnTo>
                  <a:pt x="1576" y="855"/>
                </a:lnTo>
                <a:lnTo>
                  <a:pt x="1576" y="569"/>
                </a:lnTo>
                <a:lnTo>
                  <a:pt x="1033" y="569"/>
                </a:lnTo>
                <a:lnTo>
                  <a:pt x="1079" y="425"/>
                </a:lnTo>
                <a:lnTo>
                  <a:pt x="1576" y="425"/>
                </a:lnTo>
                <a:lnTo>
                  <a:pt x="1576" y="144"/>
                </a:lnTo>
                <a:lnTo>
                  <a:pt x="1011" y="144"/>
                </a:lnTo>
                <a:lnTo>
                  <a:pt x="1057" y="0"/>
                </a:lnTo>
                <a:close/>
                <a:moveTo>
                  <a:pt x="0" y="0"/>
                </a:moveTo>
                <a:lnTo>
                  <a:pt x="266" y="0"/>
                </a:lnTo>
                <a:lnTo>
                  <a:pt x="266" y="855"/>
                </a:lnTo>
                <a:lnTo>
                  <a:pt x="614" y="855"/>
                </a:lnTo>
                <a:lnTo>
                  <a:pt x="614" y="144"/>
                </a:lnTo>
                <a:lnTo>
                  <a:pt x="268" y="144"/>
                </a:lnTo>
                <a:lnTo>
                  <a:pt x="314" y="0"/>
                </a:lnTo>
                <a:lnTo>
                  <a:pt x="681" y="0"/>
                </a:lnTo>
                <a:lnTo>
                  <a:pt x="880" y="187"/>
                </a:lnTo>
                <a:lnTo>
                  <a:pt x="880" y="812"/>
                </a:lnTo>
                <a:lnTo>
                  <a:pt x="681" y="999"/>
                </a:lnTo>
                <a:lnTo>
                  <a:pt x="199" y="999"/>
                </a:lnTo>
                <a:lnTo>
                  <a:pt x="0" y="8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65000"/>
                  </a:schemeClr>
                </a:gs>
              </a:gsLst>
              <a:lin ang="162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任意多边形 1"/>
          <p:cNvSpPr/>
          <p:nvPr>
            <p:custDataLst>
              <p:tags r:id="rId3"/>
            </p:custDataLst>
          </p:nvPr>
        </p:nvSpPr>
        <p:spPr>
          <a:xfrm>
            <a:off x="3739515" y="1925955"/>
            <a:ext cx="1190625" cy="634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75" h="999">
                <a:moveTo>
                  <a:pt x="1014" y="425"/>
                </a:moveTo>
                <a:lnTo>
                  <a:pt x="1280" y="425"/>
                </a:lnTo>
                <a:lnTo>
                  <a:pt x="1280" y="855"/>
                </a:lnTo>
                <a:lnTo>
                  <a:pt x="1875" y="855"/>
                </a:lnTo>
                <a:lnTo>
                  <a:pt x="1875" y="999"/>
                </a:lnTo>
                <a:lnTo>
                  <a:pt x="1014" y="999"/>
                </a:lnTo>
                <a:lnTo>
                  <a:pt x="1014" y="425"/>
                </a:lnTo>
                <a:close/>
                <a:moveTo>
                  <a:pt x="1048" y="0"/>
                </a:moveTo>
                <a:lnTo>
                  <a:pt x="1853" y="0"/>
                </a:lnTo>
                <a:lnTo>
                  <a:pt x="1853" y="381"/>
                </a:lnTo>
                <a:lnTo>
                  <a:pt x="1655" y="569"/>
                </a:lnTo>
                <a:lnTo>
                  <a:pt x="1282" y="569"/>
                </a:lnTo>
                <a:lnTo>
                  <a:pt x="1328" y="425"/>
                </a:lnTo>
                <a:lnTo>
                  <a:pt x="1587" y="425"/>
                </a:lnTo>
                <a:lnTo>
                  <a:pt x="1587" y="144"/>
                </a:lnTo>
                <a:lnTo>
                  <a:pt x="1002" y="144"/>
                </a:lnTo>
                <a:lnTo>
                  <a:pt x="1048" y="0"/>
                </a:lnTo>
                <a:close/>
                <a:moveTo>
                  <a:pt x="0" y="0"/>
                </a:moveTo>
                <a:lnTo>
                  <a:pt x="266" y="0"/>
                </a:lnTo>
                <a:lnTo>
                  <a:pt x="266" y="855"/>
                </a:lnTo>
                <a:lnTo>
                  <a:pt x="614" y="855"/>
                </a:lnTo>
                <a:lnTo>
                  <a:pt x="614" y="144"/>
                </a:lnTo>
                <a:lnTo>
                  <a:pt x="268" y="144"/>
                </a:lnTo>
                <a:lnTo>
                  <a:pt x="314" y="0"/>
                </a:lnTo>
                <a:lnTo>
                  <a:pt x="681" y="0"/>
                </a:lnTo>
                <a:lnTo>
                  <a:pt x="880" y="187"/>
                </a:lnTo>
                <a:lnTo>
                  <a:pt x="880" y="812"/>
                </a:lnTo>
                <a:lnTo>
                  <a:pt x="681" y="999"/>
                </a:lnTo>
                <a:lnTo>
                  <a:pt x="199" y="999"/>
                </a:lnTo>
                <a:lnTo>
                  <a:pt x="0" y="8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65000"/>
                  </a:schemeClr>
                </a:gs>
              </a:gsLst>
              <a:lin ang="162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任意多边形 2"/>
          <p:cNvSpPr/>
          <p:nvPr>
            <p:custDataLst>
              <p:tags r:id="rId4"/>
            </p:custDataLst>
          </p:nvPr>
        </p:nvSpPr>
        <p:spPr>
          <a:xfrm>
            <a:off x="942975" y="1924685"/>
            <a:ext cx="975360" cy="6356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36" h="1001">
                <a:moveTo>
                  <a:pt x="0" y="1"/>
                </a:moveTo>
                <a:lnTo>
                  <a:pt x="266" y="1"/>
                </a:lnTo>
                <a:lnTo>
                  <a:pt x="266" y="857"/>
                </a:lnTo>
                <a:lnTo>
                  <a:pt x="613" y="857"/>
                </a:lnTo>
                <a:lnTo>
                  <a:pt x="613" y="145"/>
                </a:lnTo>
                <a:lnTo>
                  <a:pt x="268" y="145"/>
                </a:lnTo>
                <a:lnTo>
                  <a:pt x="314" y="1"/>
                </a:lnTo>
                <a:lnTo>
                  <a:pt x="681" y="1"/>
                </a:lnTo>
                <a:lnTo>
                  <a:pt x="880" y="189"/>
                </a:lnTo>
                <a:lnTo>
                  <a:pt x="880" y="814"/>
                </a:lnTo>
                <a:lnTo>
                  <a:pt x="681" y="1001"/>
                </a:lnTo>
                <a:lnTo>
                  <a:pt x="199" y="1001"/>
                </a:lnTo>
                <a:lnTo>
                  <a:pt x="0" y="814"/>
                </a:lnTo>
                <a:lnTo>
                  <a:pt x="0" y="1"/>
                </a:lnTo>
                <a:close/>
                <a:moveTo>
                  <a:pt x="1065" y="0"/>
                </a:moveTo>
                <a:lnTo>
                  <a:pt x="1411" y="0"/>
                </a:lnTo>
                <a:lnTo>
                  <a:pt x="1411" y="857"/>
                </a:lnTo>
                <a:lnTo>
                  <a:pt x="1536" y="857"/>
                </a:lnTo>
                <a:lnTo>
                  <a:pt x="1536" y="1001"/>
                </a:lnTo>
                <a:lnTo>
                  <a:pt x="989" y="1001"/>
                </a:lnTo>
                <a:lnTo>
                  <a:pt x="1035" y="857"/>
                </a:lnTo>
                <a:lnTo>
                  <a:pt x="1144" y="857"/>
                </a:lnTo>
                <a:lnTo>
                  <a:pt x="1144" y="144"/>
                </a:lnTo>
                <a:lnTo>
                  <a:pt x="1019" y="144"/>
                </a:lnTo>
                <a:lnTo>
                  <a:pt x="1065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65000"/>
                  </a:schemeClr>
                </a:gs>
              </a:gsLst>
              <a:lin ang="162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pic>
        <p:nvPicPr>
          <p:cNvPr id="51" name="图片 50" descr="D:/Pictures/Saved Pictures/图片4.png图片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673"/>
          <a:stretch>
            <a:fillRect/>
          </a:stretch>
        </p:blipFill>
        <p:spPr>
          <a:xfrm>
            <a:off x="9132570" y="4296410"/>
            <a:ext cx="2169160" cy="1317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14" h="2074">
                <a:moveTo>
                  <a:pt x="233" y="0"/>
                </a:moveTo>
                <a:lnTo>
                  <a:pt x="3414" y="0"/>
                </a:lnTo>
                <a:lnTo>
                  <a:pt x="3414" y="1841"/>
                </a:lnTo>
                <a:lnTo>
                  <a:pt x="3181" y="2074"/>
                </a:lnTo>
                <a:lnTo>
                  <a:pt x="0" y="2074"/>
                </a:lnTo>
                <a:lnTo>
                  <a:pt x="0" y="233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>
                <a:alpha val="75000"/>
              </a:schemeClr>
            </a:solidFill>
          </a:ln>
        </p:spPr>
      </p:pic>
      <p:sp>
        <p:nvSpPr>
          <p:cNvPr id="29" name="矩形 28"/>
          <p:cNvSpPr/>
          <p:nvPr>
            <p:custDataLst>
              <p:tags r:id="rId8"/>
            </p:custDataLst>
          </p:nvPr>
        </p:nvSpPr>
        <p:spPr>
          <a:xfrm>
            <a:off x="9274175" y="3020695"/>
            <a:ext cx="2160270" cy="59118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作品展示与开源</a:t>
            </a: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实践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2" name="任意多边形 51"/>
          <p:cNvSpPr/>
          <p:nvPr>
            <p:custDataLst>
              <p:tags r:id="rId9"/>
            </p:custDataLst>
          </p:nvPr>
        </p:nvSpPr>
        <p:spPr>
          <a:xfrm>
            <a:off x="9146540" y="5664200"/>
            <a:ext cx="908050" cy="6159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30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3" y="97"/>
                </a:moveTo>
                <a:lnTo>
                  <a:pt x="157" y="0"/>
                </a:lnTo>
                <a:lnTo>
                  <a:pt x="234" y="0"/>
                </a:lnTo>
                <a:lnTo>
                  <a:pt x="210" y="97"/>
                </a:lnTo>
                <a:lnTo>
                  <a:pt x="133" y="97"/>
                </a:lnTo>
                <a:close/>
                <a:moveTo>
                  <a:pt x="266" y="97"/>
                </a:moveTo>
                <a:lnTo>
                  <a:pt x="290" y="0"/>
                </a:lnTo>
                <a:lnTo>
                  <a:pt x="367" y="0"/>
                </a:lnTo>
                <a:lnTo>
                  <a:pt x="343" y="97"/>
                </a:lnTo>
                <a:lnTo>
                  <a:pt x="266" y="97"/>
                </a:lnTo>
                <a:close/>
                <a:moveTo>
                  <a:pt x="399" y="97"/>
                </a:moveTo>
                <a:lnTo>
                  <a:pt x="423" y="0"/>
                </a:lnTo>
                <a:lnTo>
                  <a:pt x="500" y="0"/>
                </a:lnTo>
                <a:lnTo>
                  <a:pt x="476" y="97"/>
                </a:lnTo>
                <a:lnTo>
                  <a:pt x="399" y="97"/>
                </a:lnTo>
                <a:close/>
                <a:moveTo>
                  <a:pt x="532" y="97"/>
                </a:moveTo>
                <a:lnTo>
                  <a:pt x="556" y="0"/>
                </a:lnTo>
                <a:lnTo>
                  <a:pt x="633" y="0"/>
                </a:lnTo>
                <a:lnTo>
                  <a:pt x="609" y="97"/>
                </a:lnTo>
                <a:lnTo>
                  <a:pt x="532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9" y="97"/>
                </a:moveTo>
                <a:lnTo>
                  <a:pt x="1353" y="0"/>
                </a:lnTo>
                <a:lnTo>
                  <a:pt x="1430" y="0"/>
                </a:lnTo>
                <a:lnTo>
                  <a:pt x="1406" y="97"/>
                </a:lnTo>
                <a:lnTo>
                  <a:pt x="1329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54" name="直接连接符 53"/>
          <p:cNvCxnSpPr/>
          <p:nvPr>
            <p:custDataLst>
              <p:tags r:id="rId10"/>
            </p:custDataLst>
          </p:nvPr>
        </p:nvCxnSpPr>
        <p:spPr>
          <a:xfrm>
            <a:off x="9246235" y="4229100"/>
            <a:ext cx="1068705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直接连接符 54"/>
          <p:cNvCxnSpPr/>
          <p:nvPr>
            <p:custDataLst>
              <p:tags r:id="rId11"/>
            </p:custDataLst>
          </p:nvPr>
        </p:nvCxnSpPr>
        <p:spPr>
          <a:xfrm flipH="1">
            <a:off x="9091930" y="4227830"/>
            <a:ext cx="158115" cy="15621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直接连接符 55"/>
          <p:cNvCxnSpPr/>
          <p:nvPr>
            <p:custDataLst>
              <p:tags r:id="rId12"/>
            </p:custDataLst>
          </p:nvPr>
        </p:nvCxnSpPr>
        <p:spPr>
          <a:xfrm>
            <a:off x="10659745" y="5690870"/>
            <a:ext cx="544830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flat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直接连接符 56"/>
          <p:cNvCxnSpPr/>
          <p:nvPr>
            <p:custDataLst>
              <p:tags r:id="rId13"/>
            </p:custDataLst>
          </p:nvPr>
        </p:nvCxnSpPr>
        <p:spPr>
          <a:xfrm flipV="1">
            <a:off x="11203305" y="5536565"/>
            <a:ext cx="149860" cy="151765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sq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任意多边形: 形状 66"/>
          <p:cNvSpPr/>
          <p:nvPr>
            <p:custDataLst>
              <p:tags r:id="rId14"/>
            </p:custDataLst>
          </p:nvPr>
        </p:nvSpPr>
        <p:spPr>
          <a:xfrm>
            <a:off x="9063990" y="1801495"/>
            <a:ext cx="191770" cy="4267835"/>
          </a:xfrm>
          <a:custGeom>
            <a:avLst/>
            <a:gdLst>
              <a:gd name="connsiteX0" fmla="*/ 0 w 302"/>
              <a:gd name="connsiteY0" fmla="*/ 0 h 6721"/>
              <a:gd name="connsiteX1" fmla="*/ 0 w 302"/>
              <a:gd name="connsiteY1" fmla="*/ 6341 h 6721"/>
              <a:gd name="connsiteX2" fmla="*/ 302 w 302"/>
              <a:gd name="connsiteY2" fmla="*/ 6721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" h="6721">
                <a:moveTo>
                  <a:pt x="0" y="0"/>
                </a:moveTo>
                <a:lnTo>
                  <a:pt x="0" y="6341"/>
                </a:lnTo>
                <a:lnTo>
                  <a:pt x="302" y="6721"/>
                </a:lnTo>
              </a:path>
            </a:pathLst>
          </a:custGeom>
          <a:ln w="9525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65000"/>
                  </a:schemeClr>
                </a:gs>
              </a:gsLst>
              <a:lin ang="162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43" name="图片 42" descr="D:/Pictures/Saved Pictures/图片2.png图片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t="6884" b="347"/>
          <a:stretch>
            <a:fillRect/>
          </a:stretch>
        </p:blipFill>
        <p:spPr>
          <a:xfrm>
            <a:off x="6341110" y="4296410"/>
            <a:ext cx="2169160" cy="1317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14" h="2074">
                <a:moveTo>
                  <a:pt x="233" y="0"/>
                </a:moveTo>
                <a:lnTo>
                  <a:pt x="3414" y="0"/>
                </a:lnTo>
                <a:lnTo>
                  <a:pt x="3414" y="1841"/>
                </a:lnTo>
                <a:lnTo>
                  <a:pt x="3181" y="2074"/>
                </a:lnTo>
                <a:lnTo>
                  <a:pt x="0" y="2074"/>
                </a:lnTo>
                <a:lnTo>
                  <a:pt x="0" y="233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>
                <a:alpha val="75000"/>
              </a:schemeClr>
            </a:solidFill>
          </a:ln>
        </p:spPr>
      </p:pic>
      <p:sp>
        <p:nvSpPr>
          <p:cNvPr id="25" name="矩形 24"/>
          <p:cNvSpPr/>
          <p:nvPr>
            <p:custDataLst>
              <p:tags r:id="rId17"/>
            </p:custDataLst>
          </p:nvPr>
        </p:nvSpPr>
        <p:spPr>
          <a:xfrm>
            <a:off x="6482080" y="3020695"/>
            <a:ext cx="2160270" cy="59118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创新与</a:t>
            </a: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挑战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4" name="任意多边形 43"/>
          <p:cNvSpPr/>
          <p:nvPr>
            <p:custDataLst>
              <p:tags r:id="rId18"/>
            </p:custDataLst>
          </p:nvPr>
        </p:nvSpPr>
        <p:spPr>
          <a:xfrm>
            <a:off x="6355080" y="5664200"/>
            <a:ext cx="908050" cy="6159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30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3" y="97"/>
                </a:moveTo>
                <a:lnTo>
                  <a:pt x="157" y="0"/>
                </a:lnTo>
                <a:lnTo>
                  <a:pt x="234" y="0"/>
                </a:lnTo>
                <a:lnTo>
                  <a:pt x="210" y="97"/>
                </a:lnTo>
                <a:lnTo>
                  <a:pt x="133" y="97"/>
                </a:lnTo>
                <a:close/>
                <a:moveTo>
                  <a:pt x="266" y="97"/>
                </a:moveTo>
                <a:lnTo>
                  <a:pt x="290" y="0"/>
                </a:lnTo>
                <a:lnTo>
                  <a:pt x="367" y="0"/>
                </a:lnTo>
                <a:lnTo>
                  <a:pt x="343" y="97"/>
                </a:lnTo>
                <a:lnTo>
                  <a:pt x="266" y="97"/>
                </a:lnTo>
                <a:close/>
                <a:moveTo>
                  <a:pt x="399" y="97"/>
                </a:moveTo>
                <a:lnTo>
                  <a:pt x="423" y="0"/>
                </a:lnTo>
                <a:lnTo>
                  <a:pt x="500" y="0"/>
                </a:lnTo>
                <a:lnTo>
                  <a:pt x="476" y="97"/>
                </a:lnTo>
                <a:lnTo>
                  <a:pt x="399" y="97"/>
                </a:lnTo>
                <a:close/>
                <a:moveTo>
                  <a:pt x="532" y="97"/>
                </a:moveTo>
                <a:lnTo>
                  <a:pt x="556" y="0"/>
                </a:lnTo>
                <a:lnTo>
                  <a:pt x="633" y="0"/>
                </a:lnTo>
                <a:lnTo>
                  <a:pt x="609" y="97"/>
                </a:lnTo>
                <a:lnTo>
                  <a:pt x="532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9" y="97"/>
                </a:moveTo>
                <a:lnTo>
                  <a:pt x="1353" y="0"/>
                </a:lnTo>
                <a:lnTo>
                  <a:pt x="1430" y="0"/>
                </a:lnTo>
                <a:lnTo>
                  <a:pt x="1406" y="97"/>
                </a:lnTo>
                <a:lnTo>
                  <a:pt x="1329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48" name="直接连接符 47"/>
          <p:cNvCxnSpPr/>
          <p:nvPr>
            <p:custDataLst>
              <p:tags r:id="rId19"/>
            </p:custDataLst>
          </p:nvPr>
        </p:nvCxnSpPr>
        <p:spPr>
          <a:xfrm>
            <a:off x="7868285" y="5690870"/>
            <a:ext cx="544830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flat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直接连接符 48"/>
          <p:cNvCxnSpPr/>
          <p:nvPr>
            <p:custDataLst>
              <p:tags r:id="rId20"/>
            </p:custDataLst>
          </p:nvPr>
        </p:nvCxnSpPr>
        <p:spPr>
          <a:xfrm flipV="1">
            <a:off x="8411845" y="5536565"/>
            <a:ext cx="149860" cy="151765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sq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直接连接符 61"/>
          <p:cNvCxnSpPr/>
          <p:nvPr>
            <p:custDataLst>
              <p:tags r:id="rId21"/>
            </p:custDataLst>
          </p:nvPr>
        </p:nvCxnSpPr>
        <p:spPr>
          <a:xfrm>
            <a:off x="6450965" y="4229100"/>
            <a:ext cx="1068705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直接连接符 62"/>
          <p:cNvCxnSpPr/>
          <p:nvPr>
            <p:custDataLst>
              <p:tags r:id="rId22"/>
            </p:custDataLst>
          </p:nvPr>
        </p:nvCxnSpPr>
        <p:spPr>
          <a:xfrm flipH="1">
            <a:off x="6296660" y="4227830"/>
            <a:ext cx="158115" cy="15621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任意多边形: 形状 66"/>
          <p:cNvSpPr/>
          <p:nvPr>
            <p:custDataLst>
              <p:tags r:id="rId23"/>
            </p:custDataLst>
          </p:nvPr>
        </p:nvSpPr>
        <p:spPr>
          <a:xfrm>
            <a:off x="6278245" y="1801495"/>
            <a:ext cx="191770" cy="4267835"/>
          </a:xfrm>
          <a:custGeom>
            <a:avLst/>
            <a:gdLst>
              <a:gd name="connsiteX0" fmla="*/ 0 w 302"/>
              <a:gd name="connsiteY0" fmla="*/ 0 h 6721"/>
              <a:gd name="connsiteX1" fmla="*/ 0 w 302"/>
              <a:gd name="connsiteY1" fmla="*/ 6341 h 6721"/>
              <a:gd name="connsiteX2" fmla="*/ 302 w 302"/>
              <a:gd name="connsiteY2" fmla="*/ 6721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" h="6721">
                <a:moveTo>
                  <a:pt x="0" y="0"/>
                </a:moveTo>
                <a:lnTo>
                  <a:pt x="0" y="6341"/>
                </a:lnTo>
                <a:lnTo>
                  <a:pt x="302" y="6721"/>
                </a:lnTo>
              </a:path>
            </a:pathLst>
          </a:custGeom>
          <a:ln w="9525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65000"/>
                  </a:schemeClr>
                </a:gs>
              </a:gsLst>
              <a:lin ang="162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45" name="图片 44" descr="7b0a202020202266696c746572223a202230220a7d0a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>
            <a:extLst>
              <a:ext uri="{CDFE0825-6DEF-4EF5-8246-60DE8C826C90}">
                <a14:imgProps xmlns:a14="http://schemas.microsoft.com/office/drawing/2010/main">
                  <a14:imgLayer r:embed="rId26">
                    <a14:imgEffect name="17"/>
                  </a14:imgLayer>
                </a14:imgProps>
              </a:ext>
            </a:extLst>
          </a:blip>
          <a:srcRect b="673"/>
          <a:stretch>
            <a:fillRect/>
          </a:stretch>
        </p:blipFill>
        <p:spPr>
          <a:xfrm>
            <a:off x="3555365" y="4296410"/>
            <a:ext cx="2169160" cy="1317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14" h="2074">
                <a:moveTo>
                  <a:pt x="233" y="0"/>
                </a:moveTo>
                <a:lnTo>
                  <a:pt x="3414" y="0"/>
                </a:lnTo>
                <a:lnTo>
                  <a:pt x="3414" y="1841"/>
                </a:lnTo>
                <a:lnTo>
                  <a:pt x="3181" y="2074"/>
                </a:lnTo>
                <a:lnTo>
                  <a:pt x="0" y="2074"/>
                </a:lnTo>
                <a:lnTo>
                  <a:pt x="0" y="233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>
                <a:alpha val="75000"/>
              </a:schemeClr>
            </a:solidFill>
          </a:ln>
        </p:spPr>
      </p:pic>
      <p:sp>
        <p:nvSpPr>
          <p:cNvPr id="22" name="矩形 21"/>
          <p:cNvSpPr/>
          <p:nvPr>
            <p:custDataLst>
              <p:tags r:id="rId27"/>
            </p:custDataLst>
          </p:nvPr>
        </p:nvSpPr>
        <p:spPr>
          <a:xfrm>
            <a:off x="3696335" y="3020695"/>
            <a:ext cx="2160270" cy="59118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设计方案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6" name="任意多边形 45"/>
          <p:cNvSpPr/>
          <p:nvPr>
            <p:custDataLst>
              <p:tags r:id="rId28"/>
            </p:custDataLst>
          </p:nvPr>
        </p:nvSpPr>
        <p:spPr>
          <a:xfrm>
            <a:off x="3569335" y="5664200"/>
            <a:ext cx="908050" cy="6159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30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3" y="97"/>
                </a:moveTo>
                <a:lnTo>
                  <a:pt x="157" y="0"/>
                </a:lnTo>
                <a:lnTo>
                  <a:pt x="234" y="0"/>
                </a:lnTo>
                <a:lnTo>
                  <a:pt x="210" y="97"/>
                </a:lnTo>
                <a:lnTo>
                  <a:pt x="133" y="97"/>
                </a:lnTo>
                <a:close/>
                <a:moveTo>
                  <a:pt x="266" y="97"/>
                </a:moveTo>
                <a:lnTo>
                  <a:pt x="290" y="0"/>
                </a:lnTo>
                <a:lnTo>
                  <a:pt x="367" y="0"/>
                </a:lnTo>
                <a:lnTo>
                  <a:pt x="343" y="97"/>
                </a:lnTo>
                <a:lnTo>
                  <a:pt x="266" y="97"/>
                </a:lnTo>
                <a:close/>
                <a:moveTo>
                  <a:pt x="399" y="97"/>
                </a:moveTo>
                <a:lnTo>
                  <a:pt x="423" y="0"/>
                </a:lnTo>
                <a:lnTo>
                  <a:pt x="500" y="0"/>
                </a:lnTo>
                <a:lnTo>
                  <a:pt x="476" y="97"/>
                </a:lnTo>
                <a:lnTo>
                  <a:pt x="399" y="97"/>
                </a:lnTo>
                <a:close/>
                <a:moveTo>
                  <a:pt x="532" y="97"/>
                </a:moveTo>
                <a:lnTo>
                  <a:pt x="556" y="0"/>
                </a:lnTo>
                <a:lnTo>
                  <a:pt x="633" y="0"/>
                </a:lnTo>
                <a:lnTo>
                  <a:pt x="609" y="97"/>
                </a:lnTo>
                <a:lnTo>
                  <a:pt x="532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9" y="97"/>
                </a:moveTo>
                <a:lnTo>
                  <a:pt x="1353" y="0"/>
                </a:lnTo>
                <a:lnTo>
                  <a:pt x="1430" y="0"/>
                </a:lnTo>
                <a:lnTo>
                  <a:pt x="1406" y="97"/>
                </a:lnTo>
                <a:lnTo>
                  <a:pt x="1329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50" name="直接连接符 49"/>
          <p:cNvCxnSpPr/>
          <p:nvPr>
            <p:custDataLst>
              <p:tags r:id="rId29"/>
            </p:custDataLst>
          </p:nvPr>
        </p:nvCxnSpPr>
        <p:spPr>
          <a:xfrm>
            <a:off x="3669030" y="4229100"/>
            <a:ext cx="1068705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直接连接符 57"/>
          <p:cNvCxnSpPr/>
          <p:nvPr>
            <p:custDataLst>
              <p:tags r:id="rId30"/>
            </p:custDataLst>
          </p:nvPr>
        </p:nvCxnSpPr>
        <p:spPr>
          <a:xfrm flipH="1">
            <a:off x="3514725" y="4227830"/>
            <a:ext cx="158115" cy="15621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直接连接符 58"/>
          <p:cNvCxnSpPr/>
          <p:nvPr>
            <p:custDataLst>
              <p:tags r:id="rId31"/>
            </p:custDataLst>
          </p:nvPr>
        </p:nvCxnSpPr>
        <p:spPr>
          <a:xfrm>
            <a:off x="5082540" y="5690870"/>
            <a:ext cx="544830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flat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直接连接符 59"/>
          <p:cNvCxnSpPr/>
          <p:nvPr>
            <p:custDataLst>
              <p:tags r:id="rId32"/>
            </p:custDataLst>
          </p:nvPr>
        </p:nvCxnSpPr>
        <p:spPr>
          <a:xfrm flipV="1">
            <a:off x="5626100" y="5536565"/>
            <a:ext cx="149860" cy="151765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sq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任意多边形: 形状 66"/>
          <p:cNvSpPr/>
          <p:nvPr>
            <p:custDataLst>
              <p:tags r:id="rId33"/>
            </p:custDataLst>
          </p:nvPr>
        </p:nvSpPr>
        <p:spPr>
          <a:xfrm>
            <a:off x="3490595" y="1801495"/>
            <a:ext cx="191770" cy="4267835"/>
          </a:xfrm>
          <a:custGeom>
            <a:avLst/>
            <a:gdLst>
              <a:gd name="connsiteX0" fmla="*/ 0 w 302"/>
              <a:gd name="connsiteY0" fmla="*/ 0 h 6721"/>
              <a:gd name="connsiteX1" fmla="*/ 0 w 302"/>
              <a:gd name="connsiteY1" fmla="*/ 6341 h 6721"/>
              <a:gd name="connsiteX2" fmla="*/ 302 w 302"/>
              <a:gd name="connsiteY2" fmla="*/ 6721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" h="6721">
                <a:moveTo>
                  <a:pt x="0" y="0"/>
                </a:moveTo>
                <a:lnTo>
                  <a:pt x="0" y="6341"/>
                </a:lnTo>
                <a:lnTo>
                  <a:pt x="302" y="6721"/>
                </a:lnTo>
              </a:path>
            </a:pathLst>
          </a:custGeom>
          <a:ln w="9525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65000"/>
                  </a:schemeClr>
                </a:gs>
              </a:gsLst>
              <a:lin ang="162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D:/Pictures/Saved Pictures/图片1.png图片1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/>
          <a:srcRect l="-59" t="2957" r="59" b="39958"/>
          <a:stretch>
            <a:fillRect/>
          </a:stretch>
        </p:blipFill>
        <p:spPr>
          <a:xfrm>
            <a:off x="768350" y="4296410"/>
            <a:ext cx="2169160" cy="1317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14" h="2074">
                <a:moveTo>
                  <a:pt x="233" y="0"/>
                </a:moveTo>
                <a:lnTo>
                  <a:pt x="3414" y="0"/>
                </a:lnTo>
                <a:lnTo>
                  <a:pt x="3414" y="1841"/>
                </a:lnTo>
                <a:lnTo>
                  <a:pt x="3181" y="2074"/>
                </a:lnTo>
                <a:lnTo>
                  <a:pt x="0" y="2074"/>
                </a:lnTo>
                <a:lnTo>
                  <a:pt x="0" y="233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>
                <a:alpha val="75000"/>
              </a:schemeClr>
            </a:solidFill>
          </a:ln>
        </p:spPr>
      </p:pic>
      <p:sp>
        <p:nvSpPr>
          <p:cNvPr id="455" name="任意多边形 454"/>
          <p:cNvSpPr/>
          <p:nvPr>
            <p:custDataLst>
              <p:tags r:id="rId36"/>
            </p:custDataLst>
          </p:nvPr>
        </p:nvSpPr>
        <p:spPr>
          <a:xfrm>
            <a:off x="782320" y="5664200"/>
            <a:ext cx="908050" cy="6159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30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3" y="97"/>
                </a:moveTo>
                <a:lnTo>
                  <a:pt x="157" y="0"/>
                </a:lnTo>
                <a:lnTo>
                  <a:pt x="234" y="0"/>
                </a:lnTo>
                <a:lnTo>
                  <a:pt x="210" y="97"/>
                </a:lnTo>
                <a:lnTo>
                  <a:pt x="133" y="97"/>
                </a:lnTo>
                <a:close/>
                <a:moveTo>
                  <a:pt x="266" y="97"/>
                </a:moveTo>
                <a:lnTo>
                  <a:pt x="290" y="0"/>
                </a:lnTo>
                <a:lnTo>
                  <a:pt x="367" y="0"/>
                </a:lnTo>
                <a:lnTo>
                  <a:pt x="343" y="97"/>
                </a:lnTo>
                <a:lnTo>
                  <a:pt x="266" y="97"/>
                </a:lnTo>
                <a:close/>
                <a:moveTo>
                  <a:pt x="399" y="97"/>
                </a:moveTo>
                <a:lnTo>
                  <a:pt x="423" y="0"/>
                </a:lnTo>
                <a:lnTo>
                  <a:pt x="500" y="0"/>
                </a:lnTo>
                <a:lnTo>
                  <a:pt x="476" y="97"/>
                </a:lnTo>
                <a:lnTo>
                  <a:pt x="399" y="97"/>
                </a:lnTo>
                <a:close/>
                <a:moveTo>
                  <a:pt x="532" y="97"/>
                </a:moveTo>
                <a:lnTo>
                  <a:pt x="556" y="0"/>
                </a:lnTo>
                <a:lnTo>
                  <a:pt x="633" y="0"/>
                </a:lnTo>
                <a:lnTo>
                  <a:pt x="609" y="97"/>
                </a:lnTo>
                <a:lnTo>
                  <a:pt x="532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9" y="97"/>
                </a:moveTo>
                <a:lnTo>
                  <a:pt x="1353" y="0"/>
                </a:lnTo>
                <a:lnTo>
                  <a:pt x="1430" y="0"/>
                </a:lnTo>
                <a:lnTo>
                  <a:pt x="1406" y="97"/>
                </a:lnTo>
                <a:lnTo>
                  <a:pt x="1329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466" name="直接连接符 465"/>
          <p:cNvCxnSpPr/>
          <p:nvPr>
            <p:custDataLst>
              <p:tags r:id="rId37"/>
            </p:custDataLst>
          </p:nvPr>
        </p:nvCxnSpPr>
        <p:spPr>
          <a:xfrm>
            <a:off x="882015" y="4229100"/>
            <a:ext cx="1068705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7" name="直接连接符 466"/>
          <p:cNvCxnSpPr/>
          <p:nvPr>
            <p:custDataLst>
              <p:tags r:id="rId38"/>
            </p:custDataLst>
          </p:nvPr>
        </p:nvCxnSpPr>
        <p:spPr>
          <a:xfrm flipH="1">
            <a:off x="727710" y="4227830"/>
            <a:ext cx="158115" cy="15621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2" name="直接连接符 441"/>
          <p:cNvCxnSpPr/>
          <p:nvPr>
            <p:custDataLst>
              <p:tags r:id="rId39"/>
            </p:custDataLst>
          </p:nvPr>
        </p:nvCxnSpPr>
        <p:spPr>
          <a:xfrm>
            <a:off x="2297430" y="5690870"/>
            <a:ext cx="544830" cy="0"/>
          </a:xfrm>
          <a:prstGeom prst="line">
            <a:avLst/>
          </a:prstGeom>
          <a:noFill/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3" name="直接连接符 442"/>
          <p:cNvCxnSpPr/>
          <p:nvPr>
            <p:custDataLst>
              <p:tags r:id="rId40"/>
            </p:custDataLst>
          </p:nvPr>
        </p:nvCxnSpPr>
        <p:spPr>
          <a:xfrm flipV="1">
            <a:off x="2839085" y="5540375"/>
            <a:ext cx="149860" cy="151765"/>
          </a:xfrm>
          <a:prstGeom prst="line">
            <a:avLst/>
          </a:prstGeom>
          <a:noFill/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矩形 6"/>
          <p:cNvSpPr/>
          <p:nvPr>
            <p:custDataLst>
              <p:tags r:id="rId41"/>
            </p:custDataLst>
          </p:nvPr>
        </p:nvSpPr>
        <p:spPr>
          <a:xfrm>
            <a:off x="901065" y="3020695"/>
            <a:ext cx="2160270" cy="59118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项目背景与目标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4" name="任意多边形: 形状 66"/>
          <p:cNvSpPr/>
          <p:nvPr>
            <p:custDataLst>
              <p:tags r:id="rId42"/>
            </p:custDataLst>
          </p:nvPr>
        </p:nvSpPr>
        <p:spPr>
          <a:xfrm>
            <a:off x="697865" y="1801495"/>
            <a:ext cx="191770" cy="4267835"/>
          </a:xfrm>
          <a:custGeom>
            <a:avLst/>
            <a:gdLst>
              <a:gd name="connsiteX0" fmla="*/ 0 w 302"/>
              <a:gd name="connsiteY0" fmla="*/ 0 h 6721"/>
              <a:gd name="connsiteX1" fmla="*/ 0 w 302"/>
              <a:gd name="connsiteY1" fmla="*/ 6341 h 6721"/>
              <a:gd name="connsiteX2" fmla="*/ 302 w 302"/>
              <a:gd name="connsiteY2" fmla="*/ 6721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" h="6721">
                <a:moveTo>
                  <a:pt x="0" y="0"/>
                </a:moveTo>
                <a:lnTo>
                  <a:pt x="0" y="6341"/>
                </a:lnTo>
                <a:lnTo>
                  <a:pt x="302" y="6721"/>
                </a:lnTo>
              </a:path>
            </a:pathLst>
          </a:custGeom>
          <a:ln w="9525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65000"/>
                  </a:schemeClr>
                </a:gs>
              </a:gsLst>
              <a:lin ang="162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  <p:custDataLst>
      <p:tags r:id="rId4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5908040" y="1348740"/>
            <a:ext cx="5694045" cy="47593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根据最新的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GitHub Octoverse 2025 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报告，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 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年是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GitHub 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历史上开发者增长最快的一年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平均每秒就有一名新开发者加入</a:t>
            </a:r>
            <a:endParaRPr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平均每分钟就新增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230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个仓库</a:t>
            </a:r>
            <a:endParaRPr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公开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开源仓库将近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亿，同比增长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7200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</a:t>
            </a:r>
            <a:endParaRPr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然而，在如此庞大的新增开发者与仓库数量背后。</a:t>
            </a:r>
            <a:r>
              <a:rPr lang="zh-CN" altLang="en-US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许多</a:t>
            </a:r>
            <a:r>
              <a:rPr lang="en-US" altLang="zh-CN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"first-contribution"</a:t>
            </a:r>
            <a:r>
              <a:rPr lang="zh-CN" altLang="en-US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的存在几乎完全是为了帮助新人提交他们的第一个</a:t>
            </a:r>
            <a:r>
              <a:rPr lang="en-US" altLang="zh-CN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它们年复一年的存在表明，新手仍然需要并寻求低阻力的练习沙箱。</a:t>
            </a:r>
            <a:endParaRPr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当完成初次练习之后，大量新手仍然不知道如何快速寻找到适合自己的开源项目，</a:t>
            </a:r>
            <a:r>
              <a:rPr lang="zh-CN" altLang="en-US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大量新贡献者在首次</a:t>
            </a:r>
            <a:r>
              <a:rPr lang="en-US" altLang="zh-CN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</a:t>
            </a:r>
            <a:r>
              <a:rPr lang="zh-CN" altLang="en-US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后流失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。因此，</a:t>
            </a:r>
            <a:endParaRPr lang="zh-CN" altLang="en-US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565855" y="296615"/>
            <a:ext cx="10969200" cy="705600"/>
          </a:xfrm>
          <a:prstGeom prst="rect">
            <a:avLst/>
          </a:prstGeom>
        </p:spPr>
        <p:txBody>
          <a:bodyPr/>
          <a:lstStyle/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" y="3003550"/>
            <a:ext cx="5198110" cy="2927985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0" y="1494155"/>
            <a:ext cx="5203825" cy="13106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3710" y="6004560"/>
            <a:ext cx="27755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chemeClr val="tx1">
                    <a:lumMod val="95000"/>
                  </a:schemeClr>
                </a:solidFill>
              </a:rPr>
              <a:t>数据来源：</a:t>
            </a:r>
            <a:r>
              <a:rPr lang="en-US" altLang="zh-CN" sz="1000">
                <a:solidFill>
                  <a:schemeClr val="tx1">
                    <a:lumMod val="9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GitHub Octoverse 2025</a:t>
            </a:r>
            <a:endParaRPr lang="en-US" altLang="zh-CN" sz="1000">
              <a:solidFill>
                <a:schemeClr val="tx1">
                  <a:lumMod val="9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08345" y="5450840"/>
            <a:ext cx="62598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精准匹配真实项目需求，是提升社区留存率的关键。</a:t>
            </a:r>
            <a:endParaRPr lang="zh-CN" altLang="en-US" sz="2000" b="1" dirty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1515" y="213315"/>
            <a:ext cx="10800000" cy="720000"/>
          </a:xfrm>
        </p:spPr>
        <p:txBody>
          <a:bodyPr/>
          <a:lstStyle/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项目目标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E:/设计图片素材/7725950_.jpg7725950_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6755" r="16755"/>
          <a:stretch>
            <a:fillRect/>
          </a:stretch>
        </p:blipFill>
        <p:spPr>
          <a:xfrm>
            <a:off x="7018020" y="1750060"/>
            <a:ext cx="4182745" cy="44475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87" h="7004">
                <a:moveTo>
                  <a:pt x="852" y="0"/>
                </a:moveTo>
                <a:lnTo>
                  <a:pt x="1617" y="0"/>
                </a:lnTo>
                <a:lnTo>
                  <a:pt x="1692" y="62"/>
                </a:lnTo>
                <a:lnTo>
                  <a:pt x="4874" y="62"/>
                </a:lnTo>
                <a:lnTo>
                  <a:pt x="4949" y="0"/>
                </a:lnTo>
                <a:lnTo>
                  <a:pt x="5735" y="0"/>
                </a:lnTo>
                <a:lnTo>
                  <a:pt x="6505" y="635"/>
                </a:lnTo>
                <a:lnTo>
                  <a:pt x="6544" y="667"/>
                </a:lnTo>
                <a:lnTo>
                  <a:pt x="6544" y="1493"/>
                </a:lnTo>
                <a:lnTo>
                  <a:pt x="6587" y="1529"/>
                </a:lnTo>
                <a:lnTo>
                  <a:pt x="6587" y="1973"/>
                </a:lnTo>
                <a:lnTo>
                  <a:pt x="6389" y="2137"/>
                </a:lnTo>
                <a:lnTo>
                  <a:pt x="6389" y="3703"/>
                </a:lnTo>
                <a:lnTo>
                  <a:pt x="6587" y="3866"/>
                </a:lnTo>
                <a:lnTo>
                  <a:pt x="6587" y="4474"/>
                </a:lnTo>
                <a:lnTo>
                  <a:pt x="6518" y="4531"/>
                </a:lnTo>
                <a:lnTo>
                  <a:pt x="6518" y="4898"/>
                </a:lnTo>
                <a:lnTo>
                  <a:pt x="6587" y="4955"/>
                </a:lnTo>
                <a:lnTo>
                  <a:pt x="6587" y="5475"/>
                </a:lnTo>
                <a:lnTo>
                  <a:pt x="6544" y="5511"/>
                </a:lnTo>
                <a:lnTo>
                  <a:pt x="6505" y="5543"/>
                </a:lnTo>
                <a:lnTo>
                  <a:pt x="6505" y="6369"/>
                </a:lnTo>
                <a:lnTo>
                  <a:pt x="5735" y="7004"/>
                </a:lnTo>
                <a:lnTo>
                  <a:pt x="5070" y="7004"/>
                </a:lnTo>
                <a:lnTo>
                  <a:pt x="4909" y="6871"/>
                </a:lnTo>
                <a:lnTo>
                  <a:pt x="1654" y="6871"/>
                </a:lnTo>
                <a:lnTo>
                  <a:pt x="1501" y="7004"/>
                </a:lnTo>
                <a:lnTo>
                  <a:pt x="852" y="7004"/>
                </a:lnTo>
                <a:lnTo>
                  <a:pt x="83" y="6369"/>
                </a:lnTo>
                <a:lnTo>
                  <a:pt x="83" y="5543"/>
                </a:lnTo>
                <a:lnTo>
                  <a:pt x="44" y="5511"/>
                </a:lnTo>
                <a:lnTo>
                  <a:pt x="0" y="5475"/>
                </a:lnTo>
                <a:lnTo>
                  <a:pt x="0" y="4956"/>
                </a:lnTo>
                <a:lnTo>
                  <a:pt x="70" y="4899"/>
                </a:lnTo>
                <a:lnTo>
                  <a:pt x="70" y="4531"/>
                </a:lnTo>
                <a:lnTo>
                  <a:pt x="0" y="4474"/>
                </a:lnTo>
                <a:lnTo>
                  <a:pt x="0" y="3866"/>
                </a:lnTo>
                <a:lnTo>
                  <a:pt x="199" y="3703"/>
                </a:lnTo>
                <a:lnTo>
                  <a:pt x="199" y="2137"/>
                </a:lnTo>
                <a:lnTo>
                  <a:pt x="0" y="1972"/>
                </a:lnTo>
                <a:lnTo>
                  <a:pt x="0" y="1529"/>
                </a:lnTo>
                <a:lnTo>
                  <a:pt x="43" y="1493"/>
                </a:lnTo>
                <a:lnTo>
                  <a:pt x="43" y="667"/>
                </a:lnTo>
                <a:lnTo>
                  <a:pt x="82" y="635"/>
                </a:lnTo>
                <a:lnTo>
                  <a:pt x="852" y="0"/>
                </a:lnTo>
                <a:close/>
              </a:path>
            </a:pathLst>
          </a:custGeom>
          <a:ln>
            <a:noFill/>
          </a:ln>
        </p:spPr>
      </p:pic>
      <p:sp>
        <p:nvSpPr>
          <p:cNvPr id="118" name="任意多边形: 形状 117"/>
          <p:cNvSpPr/>
          <p:nvPr>
            <p:custDataLst>
              <p:tags r:id="rId4"/>
            </p:custDataLst>
          </p:nvPr>
        </p:nvSpPr>
        <p:spPr>
          <a:xfrm flipH="1">
            <a:off x="11151870" y="3145790"/>
            <a:ext cx="36000" cy="929640"/>
          </a:xfrm>
          <a:custGeom>
            <a:avLst/>
            <a:gdLst>
              <a:gd name="connsiteX0" fmla="*/ 0 w 29000"/>
              <a:gd name="connsiteY0" fmla="*/ 29000 h 717092"/>
              <a:gd name="connsiteX1" fmla="*/ 0 w 29000"/>
              <a:gd name="connsiteY1" fmla="*/ 688092 h 717092"/>
              <a:gd name="connsiteX2" fmla="*/ 29000 w 29000"/>
              <a:gd name="connsiteY2" fmla="*/ 717093 h 717092"/>
              <a:gd name="connsiteX3" fmla="*/ 29000 w 29000"/>
              <a:gd name="connsiteY3" fmla="*/ 717093 h 717092"/>
              <a:gd name="connsiteX4" fmla="*/ 29000 w 29000"/>
              <a:gd name="connsiteY4" fmla="*/ 717093 h 717092"/>
              <a:gd name="connsiteX5" fmla="*/ 29000 w 29000"/>
              <a:gd name="connsiteY5" fmla="*/ 0 h 717092"/>
              <a:gd name="connsiteX6" fmla="*/ 29000 w 29000"/>
              <a:gd name="connsiteY6" fmla="*/ 0 h 717092"/>
              <a:gd name="connsiteX7" fmla="*/ 29000 w 29000"/>
              <a:gd name="connsiteY7" fmla="*/ 0 h 717092"/>
              <a:gd name="connsiteX8" fmla="*/ 0 w 29000"/>
              <a:gd name="connsiteY8" fmla="*/ 29000 h 717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000" h="717092">
                <a:moveTo>
                  <a:pt x="0" y="29000"/>
                </a:moveTo>
                <a:lnTo>
                  <a:pt x="0" y="688092"/>
                </a:lnTo>
                <a:lnTo>
                  <a:pt x="29000" y="717093"/>
                </a:lnTo>
                <a:lnTo>
                  <a:pt x="29000" y="717093"/>
                </a:lnTo>
                <a:lnTo>
                  <a:pt x="29000" y="717093"/>
                </a:lnTo>
                <a:lnTo>
                  <a:pt x="29000" y="0"/>
                </a:lnTo>
                <a:lnTo>
                  <a:pt x="29000" y="0"/>
                </a:lnTo>
                <a:lnTo>
                  <a:pt x="29000" y="0"/>
                </a:lnTo>
                <a:lnTo>
                  <a:pt x="0" y="29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6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1" name="任意多边形: 形状 120"/>
          <p:cNvSpPr/>
          <p:nvPr>
            <p:custDataLst>
              <p:tags r:id="rId5"/>
            </p:custDataLst>
          </p:nvPr>
        </p:nvSpPr>
        <p:spPr>
          <a:xfrm flipV="1">
            <a:off x="8230870" y="1700530"/>
            <a:ext cx="1757045" cy="36000"/>
          </a:xfrm>
          <a:custGeom>
            <a:avLst/>
            <a:gdLst>
              <a:gd name="connsiteX0" fmla="*/ 1157786 w 1179613"/>
              <a:gd name="connsiteY0" fmla="*/ 21889 h 21889"/>
              <a:gd name="connsiteX1" fmla="*/ 1179613 w 1179613"/>
              <a:gd name="connsiteY1" fmla="*/ 0 h 21889"/>
              <a:gd name="connsiteX2" fmla="*/ 0 w 1179613"/>
              <a:gd name="connsiteY2" fmla="*/ 0 h 21889"/>
              <a:gd name="connsiteX3" fmla="*/ 21889 w 1179613"/>
              <a:gd name="connsiteY3" fmla="*/ 21889 h 21889"/>
              <a:gd name="connsiteX4" fmla="*/ 1157786 w 1179613"/>
              <a:gd name="connsiteY4" fmla="*/ 21889 h 2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613" h="21889">
                <a:moveTo>
                  <a:pt x="1157786" y="21889"/>
                </a:moveTo>
                <a:lnTo>
                  <a:pt x="1179613" y="0"/>
                </a:lnTo>
                <a:lnTo>
                  <a:pt x="0" y="0"/>
                </a:lnTo>
                <a:lnTo>
                  <a:pt x="21889" y="21889"/>
                </a:lnTo>
                <a:lnTo>
                  <a:pt x="1157786" y="21889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6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746764" y="1285035"/>
            <a:ext cx="680529" cy="667547"/>
          </a:xfrm>
          <a:prstGeom prst="rect">
            <a:avLst/>
          </a:prstGeom>
          <a:gradFill>
            <a:gsLst>
              <a:gs pos="87000">
                <a:schemeClr val="accent1">
                  <a:alpha val="0"/>
                </a:schemeClr>
              </a:gs>
              <a:gs pos="100000">
                <a:schemeClr val="accent1">
                  <a:alpha val="5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任意多边形: 形状 123"/>
          <p:cNvSpPr/>
          <p:nvPr>
            <p:custDataLst>
              <p:tags r:id="rId7"/>
            </p:custDataLst>
          </p:nvPr>
        </p:nvSpPr>
        <p:spPr>
          <a:xfrm>
            <a:off x="691420" y="1216025"/>
            <a:ext cx="783702" cy="791218"/>
          </a:xfrm>
          <a:custGeom>
            <a:avLst/>
            <a:gdLst>
              <a:gd name="connsiteX0" fmla="*/ 33909 w 179069"/>
              <a:gd name="connsiteY0" fmla="*/ 171641 h 171640"/>
              <a:gd name="connsiteX1" fmla="*/ 0 w 179069"/>
              <a:gd name="connsiteY1" fmla="*/ 171641 h 171640"/>
              <a:gd name="connsiteX2" fmla="*/ 0 w 179069"/>
              <a:gd name="connsiteY2" fmla="*/ 0 h 171640"/>
              <a:gd name="connsiteX3" fmla="*/ 179070 w 179069"/>
              <a:gd name="connsiteY3" fmla="*/ 0 h 171640"/>
              <a:gd name="connsiteX4" fmla="*/ 179070 w 179069"/>
              <a:gd name="connsiteY4" fmla="*/ 33909 h 171640"/>
              <a:gd name="connsiteX5" fmla="*/ 33909 w 179069"/>
              <a:gd name="connsiteY5" fmla="*/ 33909 h 171640"/>
              <a:gd name="connsiteX6" fmla="*/ 33909 w 179069"/>
              <a:gd name="connsiteY6" fmla="*/ 171641 h 1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3" h="1668">
                <a:moveTo>
                  <a:pt x="53" y="276"/>
                </a:moveTo>
                <a:lnTo>
                  <a:pt x="0" y="276"/>
                </a:lnTo>
                <a:lnTo>
                  <a:pt x="0" y="6"/>
                </a:lnTo>
                <a:lnTo>
                  <a:pt x="282" y="6"/>
                </a:lnTo>
                <a:lnTo>
                  <a:pt x="282" y="59"/>
                </a:lnTo>
                <a:lnTo>
                  <a:pt x="53" y="59"/>
                </a:lnTo>
                <a:lnTo>
                  <a:pt x="53" y="276"/>
                </a:lnTo>
                <a:close/>
                <a:moveTo>
                  <a:pt x="270" y="1668"/>
                </a:moveTo>
                <a:lnTo>
                  <a:pt x="0" y="1668"/>
                </a:lnTo>
                <a:lnTo>
                  <a:pt x="0" y="1386"/>
                </a:lnTo>
                <a:lnTo>
                  <a:pt x="53" y="1386"/>
                </a:lnTo>
                <a:lnTo>
                  <a:pt x="53" y="1615"/>
                </a:lnTo>
                <a:lnTo>
                  <a:pt x="270" y="1615"/>
                </a:lnTo>
                <a:lnTo>
                  <a:pt x="270" y="1668"/>
                </a:lnTo>
                <a:close/>
                <a:moveTo>
                  <a:pt x="1653" y="1662"/>
                </a:moveTo>
                <a:lnTo>
                  <a:pt x="1371" y="1662"/>
                </a:lnTo>
                <a:lnTo>
                  <a:pt x="1371" y="1609"/>
                </a:lnTo>
                <a:lnTo>
                  <a:pt x="1600" y="1609"/>
                </a:lnTo>
                <a:lnTo>
                  <a:pt x="1600" y="1392"/>
                </a:lnTo>
                <a:lnTo>
                  <a:pt x="1653" y="1392"/>
                </a:lnTo>
                <a:lnTo>
                  <a:pt x="1653" y="1662"/>
                </a:lnTo>
                <a:close/>
                <a:moveTo>
                  <a:pt x="1653" y="282"/>
                </a:moveTo>
                <a:lnTo>
                  <a:pt x="1600" y="282"/>
                </a:lnTo>
                <a:lnTo>
                  <a:pt x="1600" y="53"/>
                </a:lnTo>
                <a:lnTo>
                  <a:pt x="1383" y="53"/>
                </a:lnTo>
                <a:lnTo>
                  <a:pt x="1383" y="0"/>
                </a:lnTo>
                <a:lnTo>
                  <a:pt x="1653" y="0"/>
                </a:lnTo>
                <a:lnTo>
                  <a:pt x="1653" y="282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 w="9525" cap="flat">
            <a:solidFill>
              <a:schemeClr val="accent6">
                <a:lumMod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任意多边形: 形状 126"/>
          <p:cNvSpPr/>
          <p:nvPr>
            <p:custDataLst>
              <p:tags r:id="rId8"/>
            </p:custDataLst>
          </p:nvPr>
        </p:nvSpPr>
        <p:spPr>
          <a:xfrm>
            <a:off x="752914" y="1757169"/>
            <a:ext cx="668914" cy="188580"/>
          </a:xfrm>
          <a:custGeom>
            <a:avLst/>
            <a:gdLst>
              <a:gd name="connsiteX0" fmla="*/ -269 w 896112"/>
              <a:gd name="connsiteY0" fmla="*/ -402 h 252888"/>
              <a:gd name="connsiteX1" fmla="*/ 47356 w 896112"/>
              <a:gd name="connsiteY1" fmla="*/ 47223 h 252888"/>
              <a:gd name="connsiteX2" fmla="*/ 47356 w 896112"/>
              <a:gd name="connsiteY2" fmla="*/ 216101 h 252888"/>
              <a:gd name="connsiteX3" fmla="*/ 856028 w 896112"/>
              <a:gd name="connsiteY3" fmla="*/ 216101 h 252888"/>
              <a:gd name="connsiteX4" fmla="*/ 856028 w 896112"/>
              <a:gd name="connsiteY4" fmla="*/ 40175 h 252888"/>
              <a:gd name="connsiteX5" fmla="*/ 895843 w 896112"/>
              <a:gd name="connsiteY5" fmla="*/ 360 h 252888"/>
              <a:gd name="connsiteX6" fmla="*/ 894605 w 896112"/>
              <a:gd name="connsiteY6" fmla="*/ 252487 h 252888"/>
              <a:gd name="connsiteX7" fmla="*/ -269 w 896112"/>
              <a:gd name="connsiteY7" fmla="*/ 252487 h 25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6112" h="252888">
                <a:moveTo>
                  <a:pt x="-269" y="-402"/>
                </a:moveTo>
                <a:cubicBezTo>
                  <a:pt x="-269" y="1027"/>
                  <a:pt x="47356" y="47223"/>
                  <a:pt x="47356" y="47223"/>
                </a:cubicBezTo>
                <a:lnTo>
                  <a:pt x="47356" y="216101"/>
                </a:lnTo>
                <a:lnTo>
                  <a:pt x="856028" y="216101"/>
                </a:lnTo>
                <a:lnTo>
                  <a:pt x="856028" y="40175"/>
                </a:lnTo>
                <a:lnTo>
                  <a:pt x="895843" y="360"/>
                </a:lnTo>
                <a:lnTo>
                  <a:pt x="894605" y="252487"/>
                </a:lnTo>
                <a:lnTo>
                  <a:pt x="-269" y="252487"/>
                </a:lnTo>
                <a:close/>
              </a:path>
            </a:pathLst>
          </a:custGeom>
          <a:solidFill>
            <a:schemeClr val="accent1">
              <a:alpha val="59000"/>
            </a:schemeClr>
          </a:solidFill>
          <a:ln w="9525" cap="flat">
            <a:solidFill>
              <a:schemeClr val="accent6">
                <a:lumMod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9"/>
            </p:custDataLst>
          </p:nvPr>
        </p:nvSpPr>
        <p:spPr>
          <a:xfrm>
            <a:off x="1767840" y="1651635"/>
            <a:ext cx="4930140" cy="850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设计人工规则驱动的</a:t>
            </a:r>
            <a:r>
              <a:rPr lang="zh-CN" altLang="en-US" sz="1200" dirty="0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匹配算法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，融合项目活跃度、技能需求标签、新人友好度三维量化评估。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辅助解析用户技能描述，生成标准化匹配标签，实现精准</a:t>
            </a:r>
            <a:r>
              <a:rPr lang="zh-CN" altLang="en-US" sz="12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项目排序推荐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，降低新手选择成本。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1767559" y="1250871"/>
            <a:ext cx="4588790" cy="3498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多维度贡献匹配算法引擎</a:t>
            </a:r>
            <a:endParaRPr lang="zh-CN" altLang="en-US" b="1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任意多边形: 形状 254"/>
          <p:cNvSpPr/>
          <p:nvPr>
            <p:custDataLst>
              <p:tags r:id="rId11"/>
            </p:custDataLst>
          </p:nvPr>
        </p:nvSpPr>
        <p:spPr>
          <a:xfrm flipV="1">
            <a:off x="1420461" y="1536783"/>
            <a:ext cx="4920856" cy="81991"/>
          </a:xfrm>
          <a:custGeom>
            <a:avLst/>
            <a:gdLst>
              <a:gd name="connsiteX0" fmla="*/ 0 w 7301"/>
              <a:gd name="connsiteY0" fmla="*/ 209 h 209"/>
              <a:gd name="connsiteX1" fmla="*/ 314 w 7301"/>
              <a:gd name="connsiteY1" fmla="*/ 208 h 209"/>
              <a:gd name="connsiteX2" fmla="*/ 507 w 7301"/>
              <a:gd name="connsiteY2" fmla="*/ 0 h 209"/>
              <a:gd name="connsiteX3" fmla="*/ 7301 w 7301"/>
              <a:gd name="connsiteY3" fmla="*/ 35 h 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" h="209">
                <a:moveTo>
                  <a:pt x="0" y="209"/>
                </a:moveTo>
                <a:lnTo>
                  <a:pt x="314" y="208"/>
                </a:lnTo>
                <a:lnTo>
                  <a:pt x="507" y="0"/>
                </a:lnTo>
                <a:lnTo>
                  <a:pt x="7301" y="35"/>
                </a:lnTo>
              </a:path>
            </a:pathLst>
          </a:custGeom>
          <a:noFill/>
          <a:ln w="12700">
            <a:solidFill>
              <a:schemeClr val="accent6">
                <a:lumMod val="60000"/>
                <a:lumOff val="40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746764" y="5191929"/>
            <a:ext cx="680529" cy="667547"/>
          </a:xfrm>
          <a:prstGeom prst="rect">
            <a:avLst/>
          </a:prstGeom>
          <a:gradFill>
            <a:gsLst>
              <a:gs pos="87000">
                <a:schemeClr val="accent1">
                  <a:alpha val="0"/>
                </a:schemeClr>
              </a:gs>
              <a:gs pos="100000">
                <a:schemeClr val="accent1">
                  <a:alpha val="5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任意多边形: 形状 123"/>
          <p:cNvSpPr/>
          <p:nvPr>
            <p:custDataLst>
              <p:tags r:id="rId13"/>
            </p:custDataLst>
          </p:nvPr>
        </p:nvSpPr>
        <p:spPr>
          <a:xfrm>
            <a:off x="691420" y="5122919"/>
            <a:ext cx="783702" cy="791218"/>
          </a:xfrm>
          <a:custGeom>
            <a:avLst/>
            <a:gdLst>
              <a:gd name="connsiteX0" fmla="*/ 33909 w 179069"/>
              <a:gd name="connsiteY0" fmla="*/ 171641 h 171640"/>
              <a:gd name="connsiteX1" fmla="*/ 0 w 179069"/>
              <a:gd name="connsiteY1" fmla="*/ 171641 h 171640"/>
              <a:gd name="connsiteX2" fmla="*/ 0 w 179069"/>
              <a:gd name="connsiteY2" fmla="*/ 0 h 171640"/>
              <a:gd name="connsiteX3" fmla="*/ 179070 w 179069"/>
              <a:gd name="connsiteY3" fmla="*/ 0 h 171640"/>
              <a:gd name="connsiteX4" fmla="*/ 179070 w 179069"/>
              <a:gd name="connsiteY4" fmla="*/ 33909 h 171640"/>
              <a:gd name="connsiteX5" fmla="*/ 33909 w 179069"/>
              <a:gd name="connsiteY5" fmla="*/ 33909 h 171640"/>
              <a:gd name="connsiteX6" fmla="*/ 33909 w 179069"/>
              <a:gd name="connsiteY6" fmla="*/ 171641 h 1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3" h="1668">
                <a:moveTo>
                  <a:pt x="53" y="276"/>
                </a:moveTo>
                <a:lnTo>
                  <a:pt x="0" y="276"/>
                </a:lnTo>
                <a:lnTo>
                  <a:pt x="0" y="6"/>
                </a:lnTo>
                <a:lnTo>
                  <a:pt x="282" y="6"/>
                </a:lnTo>
                <a:lnTo>
                  <a:pt x="282" y="59"/>
                </a:lnTo>
                <a:lnTo>
                  <a:pt x="53" y="59"/>
                </a:lnTo>
                <a:lnTo>
                  <a:pt x="53" y="276"/>
                </a:lnTo>
                <a:close/>
                <a:moveTo>
                  <a:pt x="270" y="1668"/>
                </a:moveTo>
                <a:lnTo>
                  <a:pt x="0" y="1668"/>
                </a:lnTo>
                <a:lnTo>
                  <a:pt x="0" y="1386"/>
                </a:lnTo>
                <a:lnTo>
                  <a:pt x="53" y="1386"/>
                </a:lnTo>
                <a:lnTo>
                  <a:pt x="53" y="1615"/>
                </a:lnTo>
                <a:lnTo>
                  <a:pt x="270" y="1615"/>
                </a:lnTo>
                <a:lnTo>
                  <a:pt x="270" y="1668"/>
                </a:lnTo>
                <a:close/>
                <a:moveTo>
                  <a:pt x="1653" y="1662"/>
                </a:moveTo>
                <a:lnTo>
                  <a:pt x="1371" y="1662"/>
                </a:lnTo>
                <a:lnTo>
                  <a:pt x="1371" y="1609"/>
                </a:lnTo>
                <a:lnTo>
                  <a:pt x="1600" y="1609"/>
                </a:lnTo>
                <a:lnTo>
                  <a:pt x="1600" y="1392"/>
                </a:lnTo>
                <a:lnTo>
                  <a:pt x="1653" y="1392"/>
                </a:lnTo>
                <a:lnTo>
                  <a:pt x="1653" y="1662"/>
                </a:lnTo>
                <a:close/>
                <a:moveTo>
                  <a:pt x="1653" y="282"/>
                </a:moveTo>
                <a:lnTo>
                  <a:pt x="1600" y="282"/>
                </a:lnTo>
                <a:lnTo>
                  <a:pt x="1600" y="53"/>
                </a:lnTo>
                <a:lnTo>
                  <a:pt x="1383" y="53"/>
                </a:lnTo>
                <a:lnTo>
                  <a:pt x="1383" y="0"/>
                </a:lnTo>
                <a:lnTo>
                  <a:pt x="1653" y="0"/>
                </a:lnTo>
                <a:lnTo>
                  <a:pt x="1653" y="282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 w="9525" cap="flat">
            <a:solidFill>
              <a:schemeClr val="accent6">
                <a:lumMod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任意多边形: 形状 126"/>
          <p:cNvSpPr/>
          <p:nvPr>
            <p:custDataLst>
              <p:tags r:id="rId14"/>
            </p:custDataLst>
          </p:nvPr>
        </p:nvSpPr>
        <p:spPr>
          <a:xfrm>
            <a:off x="752914" y="5664063"/>
            <a:ext cx="668914" cy="188580"/>
          </a:xfrm>
          <a:custGeom>
            <a:avLst/>
            <a:gdLst>
              <a:gd name="connsiteX0" fmla="*/ -269 w 896112"/>
              <a:gd name="connsiteY0" fmla="*/ -402 h 252888"/>
              <a:gd name="connsiteX1" fmla="*/ 47356 w 896112"/>
              <a:gd name="connsiteY1" fmla="*/ 47223 h 252888"/>
              <a:gd name="connsiteX2" fmla="*/ 47356 w 896112"/>
              <a:gd name="connsiteY2" fmla="*/ 216101 h 252888"/>
              <a:gd name="connsiteX3" fmla="*/ 856028 w 896112"/>
              <a:gd name="connsiteY3" fmla="*/ 216101 h 252888"/>
              <a:gd name="connsiteX4" fmla="*/ 856028 w 896112"/>
              <a:gd name="connsiteY4" fmla="*/ 40175 h 252888"/>
              <a:gd name="connsiteX5" fmla="*/ 895843 w 896112"/>
              <a:gd name="connsiteY5" fmla="*/ 360 h 252888"/>
              <a:gd name="connsiteX6" fmla="*/ 894605 w 896112"/>
              <a:gd name="connsiteY6" fmla="*/ 252487 h 252888"/>
              <a:gd name="connsiteX7" fmla="*/ -269 w 896112"/>
              <a:gd name="connsiteY7" fmla="*/ 252487 h 25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6112" h="252888">
                <a:moveTo>
                  <a:pt x="-269" y="-402"/>
                </a:moveTo>
                <a:cubicBezTo>
                  <a:pt x="-269" y="1027"/>
                  <a:pt x="47356" y="47223"/>
                  <a:pt x="47356" y="47223"/>
                </a:cubicBezTo>
                <a:lnTo>
                  <a:pt x="47356" y="216101"/>
                </a:lnTo>
                <a:lnTo>
                  <a:pt x="856028" y="216101"/>
                </a:lnTo>
                <a:lnTo>
                  <a:pt x="856028" y="40175"/>
                </a:lnTo>
                <a:lnTo>
                  <a:pt x="895843" y="360"/>
                </a:lnTo>
                <a:lnTo>
                  <a:pt x="894605" y="252487"/>
                </a:lnTo>
                <a:lnTo>
                  <a:pt x="-269" y="252487"/>
                </a:lnTo>
                <a:close/>
              </a:path>
            </a:pathLst>
          </a:custGeom>
          <a:solidFill>
            <a:schemeClr val="accent1">
              <a:alpha val="59000"/>
            </a:schemeClr>
          </a:solidFill>
          <a:ln w="9525" cap="flat">
            <a:solidFill>
              <a:schemeClr val="accent6">
                <a:lumMod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5"/>
            </p:custDataLst>
          </p:nvPr>
        </p:nvSpPr>
        <p:spPr>
          <a:xfrm>
            <a:off x="1767559" y="5558841"/>
            <a:ext cx="4588790" cy="6791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针对新手贡献者，基于项目历史数据识别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"Good First Issue"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特征，设计渐进式任务推荐机制。系统自动筛选低门槛、高响应率项目，结合交互式引导，缩短新手从注册到首次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PR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合并的路径</a:t>
            </a:r>
            <a:r>
              <a:rPr lang="zh-CN" altLang="en-US" sz="1200" dirty="0">
                <a:solidFill>
                  <a:schemeClr val="tx1">
                    <a:lumMod val="85000"/>
                  </a:schemeClr>
                </a:solidFill>
                <a:latin typeface="+mn-ea"/>
                <a:cs typeface="+mn-ea"/>
                <a:sym typeface="+mn-ea"/>
              </a:rPr>
              <a:t>。</a:t>
            </a:r>
            <a:endParaRPr lang="zh-CN" altLang="en-US" sz="1200" dirty="0">
              <a:solidFill>
                <a:schemeClr val="tx1">
                  <a:lumMod val="8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6"/>
            </p:custDataLst>
          </p:nvPr>
        </p:nvSpPr>
        <p:spPr>
          <a:xfrm>
            <a:off x="1767559" y="5157766"/>
            <a:ext cx="4588790" cy="3498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+mn-ea"/>
                <a:cs typeface="+mn-ea"/>
                <a:sym typeface="+mn-ea"/>
              </a:rPr>
              <a:t>新手贡献引导路径设计（待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+mn-ea"/>
                <a:cs typeface="+mn-ea"/>
                <a:sym typeface="+mn-ea"/>
              </a:rPr>
              <a:t>扩展）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任意多边形: 形状 254"/>
          <p:cNvSpPr/>
          <p:nvPr>
            <p:custDataLst>
              <p:tags r:id="rId17"/>
            </p:custDataLst>
          </p:nvPr>
        </p:nvSpPr>
        <p:spPr>
          <a:xfrm flipV="1">
            <a:off x="1420461" y="5443677"/>
            <a:ext cx="4920856" cy="81991"/>
          </a:xfrm>
          <a:custGeom>
            <a:avLst/>
            <a:gdLst>
              <a:gd name="connsiteX0" fmla="*/ 0 w 7301"/>
              <a:gd name="connsiteY0" fmla="*/ 209 h 209"/>
              <a:gd name="connsiteX1" fmla="*/ 314 w 7301"/>
              <a:gd name="connsiteY1" fmla="*/ 208 h 209"/>
              <a:gd name="connsiteX2" fmla="*/ 507 w 7301"/>
              <a:gd name="connsiteY2" fmla="*/ 0 h 209"/>
              <a:gd name="connsiteX3" fmla="*/ 7301 w 7301"/>
              <a:gd name="connsiteY3" fmla="*/ 35 h 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" h="209">
                <a:moveTo>
                  <a:pt x="0" y="209"/>
                </a:moveTo>
                <a:lnTo>
                  <a:pt x="314" y="208"/>
                </a:lnTo>
                <a:lnTo>
                  <a:pt x="507" y="0"/>
                </a:lnTo>
                <a:lnTo>
                  <a:pt x="7301" y="35"/>
                </a:lnTo>
              </a:path>
            </a:pathLst>
          </a:custGeom>
          <a:noFill/>
          <a:ln w="12700">
            <a:solidFill>
              <a:schemeClr val="accent6">
                <a:lumMod val="60000"/>
                <a:lumOff val="40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18"/>
            </p:custDataLst>
          </p:nvPr>
        </p:nvSpPr>
        <p:spPr>
          <a:xfrm>
            <a:off x="746764" y="2587333"/>
            <a:ext cx="680529" cy="667547"/>
          </a:xfrm>
          <a:prstGeom prst="rect">
            <a:avLst/>
          </a:prstGeom>
          <a:gradFill>
            <a:gsLst>
              <a:gs pos="87000">
                <a:schemeClr val="accent1">
                  <a:alpha val="0"/>
                </a:schemeClr>
              </a:gs>
              <a:gs pos="100000">
                <a:schemeClr val="accent1">
                  <a:alpha val="5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任意多边形: 形状 123"/>
          <p:cNvSpPr/>
          <p:nvPr>
            <p:custDataLst>
              <p:tags r:id="rId19"/>
            </p:custDataLst>
          </p:nvPr>
        </p:nvSpPr>
        <p:spPr>
          <a:xfrm>
            <a:off x="691420" y="2518323"/>
            <a:ext cx="783702" cy="791218"/>
          </a:xfrm>
          <a:custGeom>
            <a:avLst/>
            <a:gdLst>
              <a:gd name="connsiteX0" fmla="*/ 33909 w 179069"/>
              <a:gd name="connsiteY0" fmla="*/ 171641 h 171640"/>
              <a:gd name="connsiteX1" fmla="*/ 0 w 179069"/>
              <a:gd name="connsiteY1" fmla="*/ 171641 h 171640"/>
              <a:gd name="connsiteX2" fmla="*/ 0 w 179069"/>
              <a:gd name="connsiteY2" fmla="*/ 0 h 171640"/>
              <a:gd name="connsiteX3" fmla="*/ 179070 w 179069"/>
              <a:gd name="connsiteY3" fmla="*/ 0 h 171640"/>
              <a:gd name="connsiteX4" fmla="*/ 179070 w 179069"/>
              <a:gd name="connsiteY4" fmla="*/ 33909 h 171640"/>
              <a:gd name="connsiteX5" fmla="*/ 33909 w 179069"/>
              <a:gd name="connsiteY5" fmla="*/ 33909 h 171640"/>
              <a:gd name="connsiteX6" fmla="*/ 33909 w 179069"/>
              <a:gd name="connsiteY6" fmla="*/ 171641 h 1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3" h="1668">
                <a:moveTo>
                  <a:pt x="53" y="276"/>
                </a:moveTo>
                <a:lnTo>
                  <a:pt x="0" y="276"/>
                </a:lnTo>
                <a:lnTo>
                  <a:pt x="0" y="6"/>
                </a:lnTo>
                <a:lnTo>
                  <a:pt x="282" y="6"/>
                </a:lnTo>
                <a:lnTo>
                  <a:pt x="282" y="59"/>
                </a:lnTo>
                <a:lnTo>
                  <a:pt x="53" y="59"/>
                </a:lnTo>
                <a:lnTo>
                  <a:pt x="53" y="276"/>
                </a:lnTo>
                <a:close/>
                <a:moveTo>
                  <a:pt x="270" y="1668"/>
                </a:moveTo>
                <a:lnTo>
                  <a:pt x="0" y="1668"/>
                </a:lnTo>
                <a:lnTo>
                  <a:pt x="0" y="1386"/>
                </a:lnTo>
                <a:lnTo>
                  <a:pt x="53" y="1386"/>
                </a:lnTo>
                <a:lnTo>
                  <a:pt x="53" y="1615"/>
                </a:lnTo>
                <a:lnTo>
                  <a:pt x="270" y="1615"/>
                </a:lnTo>
                <a:lnTo>
                  <a:pt x="270" y="1668"/>
                </a:lnTo>
                <a:close/>
                <a:moveTo>
                  <a:pt x="1653" y="1662"/>
                </a:moveTo>
                <a:lnTo>
                  <a:pt x="1371" y="1662"/>
                </a:lnTo>
                <a:lnTo>
                  <a:pt x="1371" y="1609"/>
                </a:lnTo>
                <a:lnTo>
                  <a:pt x="1600" y="1609"/>
                </a:lnTo>
                <a:lnTo>
                  <a:pt x="1600" y="1392"/>
                </a:lnTo>
                <a:lnTo>
                  <a:pt x="1653" y="1392"/>
                </a:lnTo>
                <a:lnTo>
                  <a:pt x="1653" y="1662"/>
                </a:lnTo>
                <a:close/>
                <a:moveTo>
                  <a:pt x="1653" y="282"/>
                </a:moveTo>
                <a:lnTo>
                  <a:pt x="1600" y="282"/>
                </a:lnTo>
                <a:lnTo>
                  <a:pt x="1600" y="53"/>
                </a:lnTo>
                <a:lnTo>
                  <a:pt x="1383" y="53"/>
                </a:lnTo>
                <a:lnTo>
                  <a:pt x="1383" y="0"/>
                </a:lnTo>
                <a:lnTo>
                  <a:pt x="1653" y="0"/>
                </a:lnTo>
                <a:lnTo>
                  <a:pt x="1653" y="282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 w="9525" cap="flat">
            <a:solidFill>
              <a:schemeClr val="accent6">
                <a:lumMod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1" name="任意多边形: 形状 126"/>
          <p:cNvSpPr/>
          <p:nvPr>
            <p:custDataLst>
              <p:tags r:id="rId20"/>
            </p:custDataLst>
          </p:nvPr>
        </p:nvSpPr>
        <p:spPr>
          <a:xfrm>
            <a:off x="752914" y="3059467"/>
            <a:ext cx="668914" cy="188580"/>
          </a:xfrm>
          <a:custGeom>
            <a:avLst/>
            <a:gdLst>
              <a:gd name="connsiteX0" fmla="*/ -269 w 896112"/>
              <a:gd name="connsiteY0" fmla="*/ -402 h 252888"/>
              <a:gd name="connsiteX1" fmla="*/ 47356 w 896112"/>
              <a:gd name="connsiteY1" fmla="*/ 47223 h 252888"/>
              <a:gd name="connsiteX2" fmla="*/ 47356 w 896112"/>
              <a:gd name="connsiteY2" fmla="*/ 216101 h 252888"/>
              <a:gd name="connsiteX3" fmla="*/ 856028 w 896112"/>
              <a:gd name="connsiteY3" fmla="*/ 216101 h 252888"/>
              <a:gd name="connsiteX4" fmla="*/ 856028 w 896112"/>
              <a:gd name="connsiteY4" fmla="*/ 40175 h 252888"/>
              <a:gd name="connsiteX5" fmla="*/ 895843 w 896112"/>
              <a:gd name="connsiteY5" fmla="*/ 360 h 252888"/>
              <a:gd name="connsiteX6" fmla="*/ 894605 w 896112"/>
              <a:gd name="connsiteY6" fmla="*/ 252487 h 252888"/>
              <a:gd name="connsiteX7" fmla="*/ -269 w 896112"/>
              <a:gd name="connsiteY7" fmla="*/ 252487 h 25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6112" h="252888">
                <a:moveTo>
                  <a:pt x="-269" y="-402"/>
                </a:moveTo>
                <a:cubicBezTo>
                  <a:pt x="-269" y="1027"/>
                  <a:pt x="47356" y="47223"/>
                  <a:pt x="47356" y="47223"/>
                </a:cubicBezTo>
                <a:lnTo>
                  <a:pt x="47356" y="216101"/>
                </a:lnTo>
                <a:lnTo>
                  <a:pt x="856028" y="216101"/>
                </a:lnTo>
                <a:lnTo>
                  <a:pt x="856028" y="40175"/>
                </a:lnTo>
                <a:lnTo>
                  <a:pt x="895843" y="360"/>
                </a:lnTo>
                <a:lnTo>
                  <a:pt x="894605" y="252487"/>
                </a:lnTo>
                <a:lnTo>
                  <a:pt x="-269" y="252487"/>
                </a:lnTo>
                <a:close/>
              </a:path>
            </a:pathLst>
          </a:custGeom>
          <a:solidFill>
            <a:schemeClr val="accent1">
              <a:alpha val="59000"/>
            </a:schemeClr>
          </a:solidFill>
          <a:ln w="9525" cap="flat">
            <a:solidFill>
              <a:schemeClr val="accent6">
                <a:lumMod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21"/>
            </p:custDataLst>
          </p:nvPr>
        </p:nvSpPr>
        <p:spPr>
          <a:xfrm>
            <a:off x="1767840" y="2959735"/>
            <a:ext cx="4588510" cy="8502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基于</a:t>
            </a:r>
            <a:r>
              <a:rPr lang="en-US" altLang="zh-CN" sz="12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OpenDigger</a:t>
            </a:r>
            <a:r>
              <a:rPr lang="zh-CN" altLang="en-US" sz="12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官方静态数据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，构建</a:t>
            </a:r>
            <a:r>
              <a:rPr lang="zh-CN" altLang="en-US" sz="12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交互式看板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，直观展示项目活跃度等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CHAOSS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核心指标，为开发者提供客观的项目评估依据。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4" name="矩形 33"/>
          <p:cNvSpPr/>
          <p:nvPr>
            <p:custDataLst>
              <p:tags r:id="rId22"/>
            </p:custDataLst>
          </p:nvPr>
        </p:nvSpPr>
        <p:spPr>
          <a:xfrm>
            <a:off x="1767559" y="2553170"/>
            <a:ext cx="4588790" cy="3498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开源项目数据智能可视化</a:t>
            </a:r>
            <a:endParaRPr lang="zh-CN" altLang="en-US" b="1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5" name="任意多边形: 形状 254"/>
          <p:cNvSpPr/>
          <p:nvPr>
            <p:custDataLst>
              <p:tags r:id="rId23"/>
            </p:custDataLst>
          </p:nvPr>
        </p:nvSpPr>
        <p:spPr>
          <a:xfrm flipV="1">
            <a:off x="1420461" y="2839081"/>
            <a:ext cx="4920856" cy="81991"/>
          </a:xfrm>
          <a:custGeom>
            <a:avLst/>
            <a:gdLst>
              <a:gd name="connsiteX0" fmla="*/ 0 w 7301"/>
              <a:gd name="connsiteY0" fmla="*/ 209 h 209"/>
              <a:gd name="connsiteX1" fmla="*/ 314 w 7301"/>
              <a:gd name="connsiteY1" fmla="*/ 208 h 209"/>
              <a:gd name="connsiteX2" fmla="*/ 507 w 7301"/>
              <a:gd name="connsiteY2" fmla="*/ 0 h 209"/>
              <a:gd name="connsiteX3" fmla="*/ 7301 w 7301"/>
              <a:gd name="connsiteY3" fmla="*/ 35 h 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" h="209">
                <a:moveTo>
                  <a:pt x="0" y="209"/>
                </a:moveTo>
                <a:lnTo>
                  <a:pt x="314" y="208"/>
                </a:lnTo>
                <a:lnTo>
                  <a:pt x="507" y="0"/>
                </a:lnTo>
                <a:lnTo>
                  <a:pt x="7301" y="35"/>
                </a:lnTo>
              </a:path>
            </a:pathLst>
          </a:custGeom>
          <a:noFill/>
          <a:ln w="12700">
            <a:solidFill>
              <a:schemeClr val="accent6">
                <a:lumMod val="60000"/>
                <a:lumOff val="40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>
            <p:custDataLst>
              <p:tags r:id="rId24"/>
            </p:custDataLst>
          </p:nvPr>
        </p:nvSpPr>
        <p:spPr>
          <a:xfrm>
            <a:off x="746764" y="3889631"/>
            <a:ext cx="680529" cy="667547"/>
          </a:xfrm>
          <a:prstGeom prst="rect">
            <a:avLst/>
          </a:prstGeom>
          <a:gradFill>
            <a:gsLst>
              <a:gs pos="87000">
                <a:schemeClr val="accent1">
                  <a:alpha val="0"/>
                </a:schemeClr>
              </a:gs>
              <a:gs pos="100000">
                <a:schemeClr val="accent1">
                  <a:alpha val="5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9" name="任意多边形: 形状 123"/>
          <p:cNvSpPr/>
          <p:nvPr>
            <p:custDataLst>
              <p:tags r:id="rId25"/>
            </p:custDataLst>
          </p:nvPr>
        </p:nvSpPr>
        <p:spPr>
          <a:xfrm>
            <a:off x="691420" y="3820621"/>
            <a:ext cx="783702" cy="791218"/>
          </a:xfrm>
          <a:custGeom>
            <a:avLst/>
            <a:gdLst>
              <a:gd name="connsiteX0" fmla="*/ 33909 w 179069"/>
              <a:gd name="connsiteY0" fmla="*/ 171641 h 171640"/>
              <a:gd name="connsiteX1" fmla="*/ 0 w 179069"/>
              <a:gd name="connsiteY1" fmla="*/ 171641 h 171640"/>
              <a:gd name="connsiteX2" fmla="*/ 0 w 179069"/>
              <a:gd name="connsiteY2" fmla="*/ 0 h 171640"/>
              <a:gd name="connsiteX3" fmla="*/ 179070 w 179069"/>
              <a:gd name="connsiteY3" fmla="*/ 0 h 171640"/>
              <a:gd name="connsiteX4" fmla="*/ 179070 w 179069"/>
              <a:gd name="connsiteY4" fmla="*/ 33909 h 171640"/>
              <a:gd name="connsiteX5" fmla="*/ 33909 w 179069"/>
              <a:gd name="connsiteY5" fmla="*/ 33909 h 171640"/>
              <a:gd name="connsiteX6" fmla="*/ 33909 w 179069"/>
              <a:gd name="connsiteY6" fmla="*/ 171641 h 1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3" h="1668">
                <a:moveTo>
                  <a:pt x="53" y="276"/>
                </a:moveTo>
                <a:lnTo>
                  <a:pt x="0" y="276"/>
                </a:lnTo>
                <a:lnTo>
                  <a:pt x="0" y="6"/>
                </a:lnTo>
                <a:lnTo>
                  <a:pt x="282" y="6"/>
                </a:lnTo>
                <a:lnTo>
                  <a:pt x="282" y="59"/>
                </a:lnTo>
                <a:lnTo>
                  <a:pt x="53" y="59"/>
                </a:lnTo>
                <a:lnTo>
                  <a:pt x="53" y="276"/>
                </a:lnTo>
                <a:close/>
                <a:moveTo>
                  <a:pt x="270" y="1668"/>
                </a:moveTo>
                <a:lnTo>
                  <a:pt x="0" y="1668"/>
                </a:lnTo>
                <a:lnTo>
                  <a:pt x="0" y="1386"/>
                </a:lnTo>
                <a:lnTo>
                  <a:pt x="53" y="1386"/>
                </a:lnTo>
                <a:lnTo>
                  <a:pt x="53" y="1615"/>
                </a:lnTo>
                <a:lnTo>
                  <a:pt x="270" y="1615"/>
                </a:lnTo>
                <a:lnTo>
                  <a:pt x="270" y="1668"/>
                </a:lnTo>
                <a:close/>
                <a:moveTo>
                  <a:pt x="1653" y="1662"/>
                </a:moveTo>
                <a:lnTo>
                  <a:pt x="1371" y="1662"/>
                </a:lnTo>
                <a:lnTo>
                  <a:pt x="1371" y="1609"/>
                </a:lnTo>
                <a:lnTo>
                  <a:pt x="1600" y="1609"/>
                </a:lnTo>
                <a:lnTo>
                  <a:pt x="1600" y="1392"/>
                </a:lnTo>
                <a:lnTo>
                  <a:pt x="1653" y="1392"/>
                </a:lnTo>
                <a:lnTo>
                  <a:pt x="1653" y="1662"/>
                </a:lnTo>
                <a:close/>
                <a:moveTo>
                  <a:pt x="1653" y="282"/>
                </a:moveTo>
                <a:lnTo>
                  <a:pt x="1600" y="282"/>
                </a:lnTo>
                <a:lnTo>
                  <a:pt x="1600" y="53"/>
                </a:lnTo>
                <a:lnTo>
                  <a:pt x="1383" y="53"/>
                </a:lnTo>
                <a:lnTo>
                  <a:pt x="1383" y="0"/>
                </a:lnTo>
                <a:lnTo>
                  <a:pt x="1653" y="0"/>
                </a:lnTo>
                <a:lnTo>
                  <a:pt x="1653" y="282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 w="9525" cap="flat">
            <a:solidFill>
              <a:schemeClr val="accent6">
                <a:lumMod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0" name="任意多边形: 形状 126"/>
          <p:cNvSpPr/>
          <p:nvPr>
            <p:custDataLst>
              <p:tags r:id="rId26"/>
            </p:custDataLst>
          </p:nvPr>
        </p:nvSpPr>
        <p:spPr>
          <a:xfrm>
            <a:off x="752914" y="4361765"/>
            <a:ext cx="668914" cy="188580"/>
          </a:xfrm>
          <a:custGeom>
            <a:avLst/>
            <a:gdLst>
              <a:gd name="connsiteX0" fmla="*/ -269 w 896112"/>
              <a:gd name="connsiteY0" fmla="*/ -402 h 252888"/>
              <a:gd name="connsiteX1" fmla="*/ 47356 w 896112"/>
              <a:gd name="connsiteY1" fmla="*/ 47223 h 252888"/>
              <a:gd name="connsiteX2" fmla="*/ 47356 w 896112"/>
              <a:gd name="connsiteY2" fmla="*/ 216101 h 252888"/>
              <a:gd name="connsiteX3" fmla="*/ 856028 w 896112"/>
              <a:gd name="connsiteY3" fmla="*/ 216101 h 252888"/>
              <a:gd name="connsiteX4" fmla="*/ 856028 w 896112"/>
              <a:gd name="connsiteY4" fmla="*/ 40175 h 252888"/>
              <a:gd name="connsiteX5" fmla="*/ 895843 w 896112"/>
              <a:gd name="connsiteY5" fmla="*/ 360 h 252888"/>
              <a:gd name="connsiteX6" fmla="*/ 894605 w 896112"/>
              <a:gd name="connsiteY6" fmla="*/ 252487 h 252888"/>
              <a:gd name="connsiteX7" fmla="*/ -269 w 896112"/>
              <a:gd name="connsiteY7" fmla="*/ 252487 h 25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6112" h="252888">
                <a:moveTo>
                  <a:pt x="-269" y="-402"/>
                </a:moveTo>
                <a:cubicBezTo>
                  <a:pt x="-269" y="1027"/>
                  <a:pt x="47356" y="47223"/>
                  <a:pt x="47356" y="47223"/>
                </a:cubicBezTo>
                <a:lnTo>
                  <a:pt x="47356" y="216101"/>
                </a:lnTo>
                <a:lnTo>
                  <a:pt x="856028" y="216101"/>
                </a:lnTo>
                <a:lnTo>
                  <a:pt x="856028" y="40175"/>
                </a:lnTo>
                <a:lnTo>
                  <a:pt x="895843" y="360"/>
                </a:lnTo>
                <a:lnTo>
                  <a:pt x="894605" y="252487"/>
                </a:lnTo>
                <a:lnTo>
                  <a:pt x="-269" y="252487"/>
                </a:lnTo>
                <a:close/>
              </a:path>
            </a:pathLst>
          </a:custGeom>
          <a:solidFill>
            <a:schemeClr val="accent1">
              <a:alpha val="59000"/>
            </a:schemeClr>
          </a:solidFill>
          <a:ln w="9525" cap="flat">
            <a:solidFill>
              <a:schemeClr val="accent6">
                <a:lumMod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1" name="矩形 40"/>
          <p:cNvSpPr/>
          <p:nvPr>
            <p:custDataLst>
              <p:tags r:id="rId27"/>
            </p:custDataLst>
          </p:nvPr>
        </p:nvSpPr>
        <p:spPr>
          <a:xfrm>
            <a:off x="1767559" y="4256543"/>
            <a:ext cx="4588790" cy="6791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集成</a:t>
            </a:r>
            <a:r>
              <a:rPr lang="zh-CN" altLang="en-US" sz="12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轻量级</a:t>
            </a:r>
            <a:r>
              <a:rPr lang="en-US" altLang="zh-CN" sz="12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2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（</a:t>
            </a:r>
            <a:r>
              <a:rPr lang="en-US" altLang="zh-CN" sz="12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Ollama</a:t>
            </a:r>
            <a:r>
              <a:rPr lang="zh-CN" altLang="en-US" sz="12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本地部署）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，提供个性化数据解读与成长建议。通过自然语言交互解释关键指标含义，识别技能提升方向，并推荐匹配的学习资源与进阶项目，提升用户留存率。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2" name="矩形 41"/>
          <p:cNvSpPr/>
          <p:nvPr>
            <p:custDataLst>
              <p:tags r:id="rId28"/>
            </p:custDataLst>
          </p:nvPr>
        </p:nvSpPr>
        <p:spPr>
          <a:xfrm>
            <a:off x="1767559" y="3855468"/>
            <a:ext cx="4588790" cy="3498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开发者成长洞察助手</a:t>
            </a:r>
            <a:endParaRPr lang="zh-CN" altLang="en-US" b="1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3" name="任意多边形: 形状 254"/>
          <p:cNvSpPr/>
          <p:nvPr>
            <p:custDataLst>
              <p:tags r:id="rId29"/>
            </p:custDataLst>
          </p:nvPr>
        </p:nvSpPr>
        <p:spPr>
          <a:xfrm flipV="1">
            <a:off x="1420461" y="4141379"/>
            <a:ext cx="4924272" cy="81991"/>
          </a:xfrm>
          <a:custGeom>
            <a:avLst/>
            <a:gdLst>
              <a:gd name="connsiteX0" fmla="*/ 0 w 7301"/>
              <a:gd name="connsiteY0" fmla="*/ 209 h 209"/>
              <a:gd name="connsiteX1" fmla="*/ 314 w 7301"/>
              <a:gd name="connsiteY1" fmla="*/ 208 h 209"/>
              <a:gd name="connsiteX2" fmla="*/ 507 w 7301"/>
              <a:gd name="connsiteY2" fmla="*/ 0 h 209"/>
              <a:gd name="connsiteX3" fmla="*/ 7301 w 7301"/>
              <a:gd name="connsiteY3" fmla="*/ 35 h 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" h="209">
                <a:moveTo>
                  <a:pt x="0" y="209"/>
                </a:moveTo>
                <a:lnTo>
                  <a:pt x="314" y="208"/>
                </a:lnTo>
                <a:lnTo>
                  <a:pt x="507" y="0"/>
                </a:lnTo>
                <a:lnTo>
                  <a:pt x="7301" y="35"/>
                </a:lnTo>
              </a:path>
            </a:pathLst>
          </a:custGeom>
          <a:noFill/>
          <a:ln w="12700">
            <a:solidFill>
              <a:schemeClr val="accent6">
                <a:lumMod val="60000"/>
                <a:lumOff val="40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4"/>
          <p:cNvSpPr/>
          <p:nvPr>
            <p:custDataLst>
              <p:tags r:id="rId1"/>
            </p:custDataLst>
          </p:nvPr>
        </p:nvSpPr>
        <p:spPr>
          <a:xfrm>
            <a:off x="4538980" y="1381760"/>
            <a:ext cx="3145155" cy="2095500"/>
          </a:xfrm>
          <a:custGeom>
            <a:avLst/>
            <a:gdLst>
              <a:gd name="connsiteX0" fmla="*/ 0 w 4953"/>
              <a:gd name="connsiteY0" fmla="*/ 0 h 3300"/>
              <a:gd name="connsiteX1" fmla="*/ 1425 w 4953"/>
              <a:gd name="connsiteY1" fmla="*/ 0 h 3300"/>
              <a:gd name="connsiteX2" fmla="*/ 3528 w 4953"/>
              <a:gd name="connsiteY2" fmla="*/ 0 h 3300"/>
              <a:gd name="connsiteX3" fmla="*/ 4953 w 4953"/>
              <a:gd name="connsiteY3" fmla="*/ 0 h 3300"/>
              <a:gd name="connsiteX4" fmla="*/ 4953 w 4953"/>
              <a:gd name="connsiteY4" fmla="*/ 2877 h 3300"/>
              <a:gd name="connsiteX5" fmla="*/ 4065 w 4953"/>
              <a:gd name="connsiteY5" fmla="*/ 2883 h 3300"/>
              <a:gd name="connsiteX6" fmla="*/ 3639 w 4953"/>
              <a:gd name="connsiteY6" fmla="*/ 3291 h 3300"/>
              <a:gd name="connsiteX7" fmla="*/ 2189 w 4953"/>
              <a:gd name="connsiteY7" fmla="*/ 3300 h 3300"/>
              <a:gd name="connsiteX8" fmla="*/ 1425 w 4953"/>
              <a:gd name="connsiteY8" fmla="*/ 3300 h 3300"/>
              <a:gd name="connsiteX9" fmla="*/ 0 w 4953"/>
              <a:gd name="connsiteY9" fmla="*/ 3300 h 3300"/>
              <a:gd name="connsiteX10" fmla="*/ 0 w 4953"/>
              <a:gd name="connsiteY10" fmla="*/ 0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53" h="3300">
                <a:moveTo>
                  <a:pt x="0" y="0"/>
                </a:moveTo>
                <a:lnTo>
                  <a:pt x="1425" y="0"/>
                </a:lnTo>
                <a:lnTo>
                  <a:pt x="3528" y="0"/>
                </a:lnTo>
                <a:lnTo>
                  <a:pt x="4953" y="0"/>
                </a:lnTo>
                <a:lnTo>
                  <a:pt x="4953" y="2877"/>
                </a:lnTo>
                <a:lnTo>
                  <a:pt x="4065" y="2883"/>
                </a:lnTo>
                <a:lnTo>
                  <a:pt x="3639" y="3291"/>
                </a:lnTo>
                <a:lnTo>
                  <a:pt x="2189" y="3300"/>
                </a:lnTo>
                <a:lnTo>
                  <a:pt x="1425" y="3300"/>
                </a:lnTo>
                <a:lnTo>
                  <a:pt x="0" y="3300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3500000" scaled="1"/>
            </a:gradFill>
            <a:prstDash val="solid"/>
            <a:miter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24" name="图片 23" descr="7b0a202020202266696c746572223a202230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CDFE0825-6DEF-4EF5-8246-60DE8C826C90}">
                <a14:imgProps xmlns:a14="http://schemas.microsoft.com/office/drawing/2010/main">
                  <a14:imgLayer r:embed="rId4">
                    <a14:imgEffect name="17"/>
                  </a14:imgLayer>
                </a14:imgProps>
              </a:ext>
            </a:extLst>
          </a:blip>
          <a:srcRect l="3140" r="3140"/>
          <a:stretch>
            <a:fillRect/>
          </a:stretch>
        </p:blipFill>
        <p:spPr>
          <a:xfrm>
            <a:off x="4600575" y="1443990"/>
            <a:ext cx="3021965" cy="19716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59" h="3105">
                <a:moveTo>
                  <a:pt x="0" y="0"/>
                </a:moveTo>
                <a:lnTo>
                  <a:pt x="1369" y="0"/>
                </a:lnTo>
                <a:lnTo>
                  <a:pt x="3390" y="0"/>
                </a:lnTo>
                <a:lnTo>
                  <a:pt x="4759" y="0"/>
                </a:lnTo>
                <a:lnTo>
                  <a:pt x="4759" y="2679"/>
                </a:lnTo>
                <a:lnTo>
                  <a:pt x="3928" y="2679"/>
                </a:lnTo>
                <a:lnTo>
                  <a:pt x="3472" y="3105"/>
                </a:lnTo>
                <a:lnTo>
                  <a:pt x="2103" y="3105"/>
                </a:lnTo>
                <a:lnTo>
                  <a:pt x="1369" y="3105"/>
                </a:lnTo>
                <a:lnTo>
                  <a:pt x="0" y="310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chemeClr val="accent1">
                <a:alpha val="70000"/>
              </a:schemeClr>
            </a:solidFill>
          </a:ln>
        </p:spPr>
      </p:pic>
      <p:sp>
        <p:nvSpPr>
          <p:cNvPr id="25" name="任意多边形: 形状 155"/>
          <p:cNvSpPr/>
          <p:nvPr>
            <p:custDataLst>
              <p:tags r:id="rId5"/>
            </p:custDataLst>
          </p:nvPr>
        </p:nvSpPr>
        <p:spPr>
          <a:xfrm>
            <a:off x="4508500" y="1316355"/>
            <a:ext cx="459740" cy="318770"/>
          </a:xfrm>
          <a:custGeom>
            <a:avLst/>
            <a:gdLst>
              <a:gd name="connsiteX0" fmla="*/ 41529 w 614933"/>
              <a:gd name="connsiteY0" fmla="*/ 385477 h 385476"/>
              <a:gd name="connsiteX1" fmla="*/ 0 w 614933"/>
              <a:gd name="connsiteY1" fmla="*/ 343853 h 385476"/>
              <a:gd name="connsiteX2" fmla="*/ 0 w 614933"/>
              <a:gd name="connsiteY2" fmla="*/ 32099 h 385476"/>
              <a:gd name="connsiteX3" fmla="*/ 237935 w 614933"/>
              <a:gd name="connsiteY3" fmla="*/ 32099 h 385476"/>
              <a:gd name="connsiteX4" fmla="*/ 270034 w 614933"/>
              <a:gd name="connsiteY4" fmla="*/ 0 h 385476"/>
              <a:gd name="connsiteX5" fmla="*/ 538258 w 614933"/>
              <a:gd name="connsiteY5" fmla="*/ 0 h 385476"/>
              <a:gd name="connsiteX6" fmla="*/ 614934 w 614933"/>
              <a:gd name="connsiteY6" fmla="*/ 76676 h 385476"/>
              <a:gd name="connsiteX7" fmla="*/ 41529 w 614933"/>
              <a:gd name="connsiteY7" fmla="*/ 76676 h 385476"/>
              <a:gd name="connsiteX8" fmla="*/ 41529 w 614933"/>
              <a:gd name="connsiteY8" fmla="*/ 385477 h 38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933" h="385476">
                <a:moveTo>
                  <a:pt x="41529" y="385477"/>
                </a:moveTo>
                <a:lnTo>
                  <a:pt x="0" y="343853"/>
                </a:lnTo>
                <a:lnTo>
                  <a:pt x="0" y="32099"/>
                </a:lnTo>
                <a:lnTo>
                  <a:pt x="237935" y="32099"/>
                </a:lnTo>
                <a:lnTo>
                  <a:pt x="270034" y="0"/>
                </a:lnTo>
                <a:lnTo>
                  <a:pt x="538258" y="0"/>
                </a:lnTo>
                <a:lnTo>
                  <a:pt x="614934" y="76676"/>
                </a:lnTo>
                <a:lnTo>
                  <a:pt x="41529" y="76676"/>
                </a:lnTo>
                <a:lnTo>
                  <a:pt x="41529" y="38547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" name="任意多边形: 形状 156"/>
          <p:cNvSpPr/>
          <p:nvPr>
            <p:custDataLst>
              <p:tags r:id="rId6"/>
            </p:custDataLst>
          </p:nvPr>
        </p:nvSpPr>
        <p:spPr>
          <a:xfrm>
            <a:off x="7046595" y="3321685"/>
            <a:ext cx="575945" cy="71755"/>
          </a:xfrm>
          <a:custGeom>
            <a:avLst/>
            <a:gdLst>
              <a:gd name="connsiteX0" fmla="*/ 0 w 351091"/>
              <a:gd name="connsiteY0" fmla="*/ 65056 h 65055"/>
              <a:gd name="connsiteX1" fmla="*/ 65056 w 351091"/>
              <a:gd name="connsiteY1" fmla="*/ 0 h 65055"/>
              <a:gd name="connsiteX2" fmla="*/ 351091 w 351091"/>
              <a:gd name="connsiteY2" fmla="*/ 0 h 65055"/>
              <a:gd name="connsiteX3" fmla="*/ 351091 w 351091"/>
              <a:gd name="connsiteY3" fmla="*/ 65056 h 65055"/>
              <a:gd name="connsiteX4" fmla="*/ 0 w 351091"/>
              <a:gd name="connsiteY4" fmla="*/ 65056 h 6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091" h="65055">
                <a:moveTo>
                  <a:pt x="0" y="65056"/>
                </a:moveTo>
                <a:lnTo>
                  <a:pt x="65056" y="0"/>
                </a:lnTo>
                <a:lnTo>
                  <a:pt x="351091" y="0"/>
                </a:lnTo>
                <a:lnTo>
                  <a:pt x="351091" y="65056"/>
                </a:lnTo>
                <a:lnTo>
                  <a:pt x="0" y="6505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pPr lvl="0"/>
            <a:r>
              <a:rPr lang="zh-CN" altLang="en-US" b="1"/>
              <a:t>分层架构设计</a:t>
            </a:r>
            <a:endParaRPr lang="zh-CN" altLang="en-US" b="1"/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697865" y="4584700"/>
            <a:ext cx="3393440" cy="1467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在线模式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：实时对接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OpenDigger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官方数据与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GitHub API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，确保数据时效性与覆盖面</a:t>
            </a:r>
            <a:endParaRPr lang="zh-CN" altLang="en-US" sz="1400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离线模式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：调用预下载的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Top300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流行项目指标数据集（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top300_metrics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），推荐默认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项目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697230" y="3681699"/>
            <a:ext cx="3277870" cy="5207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数据层：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双模数据策略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4455795" y="4584700"/>
            <a:ext cx="3280410" cy="16376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项目排序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：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基于人工定义的权重模型（如：活跃度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40%+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技能匹配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30%+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新人友好度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30%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）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4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辅助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：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Ollama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部署本地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辅助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解析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用户需求，生成标准化技能标签与数据解读；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4455160" y="3681699"/>
            <a:ext cx="3281679" cy="5207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算法层：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规则驱动的三维匹配引擎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8215948" y="4584976"/>
            <a:ext cx="3281045" cy="1467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自然语言交互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：基于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Web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开发的桌面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应用，动态筛选数据源并实时更新可视化图表，悬停提供指标解读，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提供推荐解释，实现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"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对话即分析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"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的零门槛体验。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3"/>
            </p:custDataLst>
          </p:nvPr>
        </p:nvSpPr>
        <p:spPr>
          <a:xfrm>
            <a:off x="8216265" y="3681699"/>
            <a:ext cx="3280410" cy="5207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交互层：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数据看板+AI助手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14"/>
            </p:custDataLst>
          </p:nvPr>
        </p:nvCxnSpPr>
        <p:spPr>
          <a:xfrm>
            <a:off x="2063750" y="4393842"/>
            <a:ext cx="544830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15"/>
            </p:custDataLst>
          </p:nvPr>
        </p:nvCxnSpPr>
        <p:spPr>
          <a:xfrm>
            <a:off x="5823585" y="4393842"/>
            <a:ext cx="544830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16"/>
            </p:custDataLst>
          </p:nvPr>
        </p:nvCxnSpPr>
        <p:spPr>
          <a:xfrm>
            <a:off x="9584055" y="4393842"/>
            <a:ext cx="544830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4"/>
          <p:cNvSpPr/>
          <p:nvPr>
            <p:custDataLst>
              <p:tags r:id="rId17"/>
            </p:custDataLst>
          </p:nvPr>
        </p:nvSpPr>
        <p:spPr>
          <a:xfrm>
            <a:off x="779145" y="1381760"/>
            <a:ext cx="3145155" cy="2095500"/>
          </a:xfrm>
          <a:custGeom>
            <a:avLst/>
            <a:gdLst>
              <a:gd name="connsiteX0" fmla="*/ 0 w 4953"/>
              <a:gd name="connsiteY0" fmla="*/ 0 h 3300"/>
              <a:gd name="connsiteX1" fmla="*/ 1425 w 4953"/>
              <a:gd name="connsiteY1" fmla="*/ 0 h 3300"/>
              <a:gd name="connsiteX2" fmla="*/ 3528 w 4953"/>
              <a:gd name="connsiteY2" fmla="*/ 0 h 3300"/>
              <a:gd name="connsiteX3" fmla="*/ 4953 w 4953"/>
              <a:gd name="connsiteY3" fmla="*/ 0 h 3300"/>
              <a:gd name="connsiteX4" fmla="*/ 4953 w 4953"/>
              <a:gd name="connsiteY4" fmla="*/ 2877 h 3300"/>
              <a:gd name="connsiteX5" fmla="*/ 4065 w 4953"/>
              <a:gd name="connsiteY5" fmla="*/ 2883 h 3300"/>
              <a:gd name="connsiteX6" fmla="*/ 3639 w 4953"/>
              <a:gd name="connsiteY6" fmla="*/ 3291 h 3300"/>
              <a:gd name="connsiteX7" fmla="*/ 2189 w 4953"/>
              <a:gd name="connsiteY7" fmla="*/ 3300 h 3300"/>
              <a:gd name="connsiteX8" fmla="*/ 1425 w 4953"/>
              <a:gd name="connsiteY8" fmla="*/ 3300 h 3300"/>
              <a:gd name="connsiteX9" fmla="*/ 0 w 4953"/>
              <a:gd name="connsiteY9" fmla="*/ 3300 h 3300"/>
              <a:gd name="connsiteX10" fmla="*/ 0 w 4953"/>
              <a:gd name="connsiteY10" fmla="*/ 0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53" h="3300">
                <a:moveTo>
                  <a:pt x="0" y="0"/>
                </a:moveTo>
                <a:lnTo>
                  <a:pt x="1425" y="0"/>
                </a:lnTo>
                <a:lnTo>
                  <a:pt x="3528" y="0"/>
                </a:lnTo>
                <a:lnTo>
                  <a:pt x="4953" y="0"/>
                </a:lnTo>
                <a:lnTo>
                  <a:pt x="4953" y="2877"/>
                </a:lnTo>
                <a:lnTo>
                  <a:pt x="4065" y="2883"/>
                </a:lnTo>
                <a:lnTo>
                  <a:pt x="3639" y="3291"/>
                </a:lnTo>
                <a:lnTo>
                  <a:pt x="2189" y="3300"/>
                </a:lnTo>
                <a:lnTo>
                  <a:pt x="1425" y="3300"/>
                </a:lnTo>
                <a:lnTo>
                  <a:pt x="0" y="3300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3500000" scaled="1"/>
            </a:gradFill>
            <a:prstDash val="solid"/>
            <a:miter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6" name="图片 15" descr="D:/Pictures/Saved Pictures/SnowShot_2025-12-29_12-57-47.pngSnowShot_2025-12-29_12-57-47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t="5180" b="5180"/>
          <a:stretch>
            <a:fillRect/>
          </a:stretch>
        </p:blipFill>
        <p:spPr>
          <a:xfrm>
            <a:off x="840740" y="1443990"/>
            <a:ext cx="3021965" cy="19716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59" h="3105">
                <a:moveTo>
                  <a:pt x="0" y="0"/>
                </a:moveTo>
                <a:lnTo>
                  <a:pt x="1369" y="0"/>
                </a:lnTo>
                <a:lnTo>
                  <a:pt x="3390" y="0"/>
                </a:lnTo>
                <a:lnTo>
                  <a:pt x="4759" y="0"/>
                </a:lnTo>
                <a:lnTo>
                  <a:pt x="4759" y="2679"/>
                </a:lnTo>
                <a:lnTo>
                  <a:pt x="3928" y="2679"/>
                </a:lnTo>
                <a:lnTo>
                  <a:pt x="3472" y="3105"/>
                </a:lnTo>
                <a:lnTo>
                  <a:pt x="2103" y="3105"/>
                </a:lnTo>
                <a:lnTo>
                  <a:pt x="1369" y="3105"/>
                </a:lnTo>
                <a:lnTo>
                  <a:pt x="0" y="310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chemeClr val="accent1">
                <a:alpha val="70000"/>
              </a:schemeClr>
            </a:solidFill>
          </a:ln>
        </p:spPr>
      </p:pic>
      <p:sp>
        <p:nvSpPr>
          <p:cNvPr id="17" name="任意多边形: 形状 155"/>
          <p:cNvSpPr/>
          <p:nvPr>
            <p:custDataLst>
              <p:tags r:id="rId20"/>
            </p:custDataLst>
          </p:nvPr>
        </p:nvSpPr>
        <p:spPr>
          <a:xfrm>
            <a:off x="748665" y="1316355"/>
            <a:ext cx="459740" cy="318770"/>
          </a:xfrm>
          <a:custGeom>
            <a:avLst/>
            <a:gdLst>
              <a:gd name="connsiteX0" fmla="*/ 41529 w 614933"/>
              <a:gd name="connsiteY0" fmla="*/ 385477 h 385476"/>
              <a:gd name="connsiteX1" fmla="*/ 0 w 614933"/>
              <a:gd name="connsiteY1" fmla="*/ 343853 h 385476"/>
              <a:gd name="connsiteX2" fmla="*/ 0 w 614933"/>
              <a:gd name="connsiteY2" fmla="*/ 32099 h 385476"/>
              <a:gd name="connsiteX3" fmla="*/ 237935 w 614933"/>
              <a:gd name="connsiteY3" fmla="*/ 32099 h 385476"/>
              <a:gd name="connsiteX4" fmla="*/ 270034 w 614933"/>
              <a:gd name="connsiteY4" fmla="*/ 0 h 385476"/>
              <a:gd name="connsiteX5" fmla="*/ 538258 w 614933"/>
              <a:gd name="connsiteY5" fmla="*/ 0 h 385476"/>
              <a:gd name="connsiteX6" fmla="*/ 614934 w 614933"/>
              <a:gd name="connsiteY6" fmla="*/ 76676 h 385476"/>
              <a:gd name="connsiteX7" fmla="*/ 41529 w 614933"/>
              <a:gd name="connsiteY7" fmla="*/ 76676 h 385476"/>
              <a:gd name="connsiteX8" fmla="*/ 41529 w 614933"/>
              <a:gd name="connsiteY8" fmla="*/ 385477 h 38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933" h="385476">
                <a:moveTo>
                  <a:pt x="41529" y="385477"/>
                </a:moveTo>
                <a:lnTo>
                  <a:pt x="0" y="343853"/>
                </a:lnTo>
                <a:lnTo>
                  <a:pt x="0" y="32099"/>
                </a:lnTo>
                <a:lnTo>
                  <a:pt x="237935" y="32099"/>
                </a:lnTo>
                <a:lnTo>
                  <a:pt x="270034" y="0"/>
                </a:lnTo>
                <a:lnTo>
                  <a:pt x="538258" y="0"/>
                </a:lnTo>
                <a:lnTo>
                  <a:pt x="614934" y="76676"/>
                </a:lnTo>
                <a:lnTo>
                  <a:pt x="41529" y="76676"/>
                </a:lnTo>
                <a:lnTo>
                  <a:pt x="41529" y="38547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1" name="任意多边形: 形状 156"/>
          <p:cNvSpPr/>
          <p:nvPr>
            <p:custDataLst>
              <p:tags r:id="rId21"/>
            </p:custDataLst>
          </p:nvPr>
        </p:nvSpPr>
        <p:spPr>
          <a:xfrm>
            <a:off x="3286760" y="3321685"/>
            <a:ext cx="575945" cy="71755"/>
          </a:xfrm>
          <a:custGeom>
            <a:avLst/>
            <a:gdLst>
              <a:gd name="connsiteX0" fmla="*/ 0 w 351091"/>
              <a:gd name="connsiteY0" fmla="*/ 65056 h 65055"/>
              <a:gd name="connsiteX1" fmla="*/ 65056 w 351091"/>
              <a:gd name="connsiteY1" fmla="*/ 0 h 65055"/>
              <a:gd name="connsiteX2" fmla="*/ 351091 w 351091"/>
              <a:gd name="connsiteY2" fmla="*/ 0 h 65055"/>
              <a:gd name="connsiteX3" fmla="*/ 351091 w 351091"/>
              <a:gd name="connsiteY3" fmla="*/ 65056 h 65055"/>
              <a:gd name="connsiteX4" fmla="*/ 0 w 351091"/>
              <a:gd name="connsiteY4" fmla="*/ 65056 h 6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091" h="65055">
                <a:moveTo>
                  <a:pt x="0" y="65056"/>
                </a:moveTo>
                <a:lnTo>
                  <a:pt x="65056" y="0"/>
                </a:lnTo>
                <a:lnTo>
                  <a:pt x="351091" y="0"/>
                </a:lnTo>
                <a:lnTo>
                  <a:pt x="351091" y="65056"/>
                </a:lnTo>
                <a:lnTo>
                  <a:pt x="0" y="6505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2" name="任意多边形: 形状 4"/>
          <p:cNvSpPr/>
          <p:nvPr>
            <p:custDataLst>
              <p:tags r:id="rId22"/>
            </p:custDataLst>
          </p:nvPr>
        </p:nvSpPr>
        <p:spPr>
          <a:xfrm>
            <a:off x="8299450" y="1381760"/>
            <a:ext cx="3145155" cy="2095500"/>
          </a:xfrm>
          <a:custGeom>
            <a:avLst/>
            <a:gdLst>
              <a:gd name="connsiteX0" fmla="*/ 0 w 4953"/>
              <a:gd name="connsiteY0" fmla="*/ 0 h 3300"/>
              <a:gd name="connsiteX1" fmla="*/ 1425 w 4953"/>
              <a:gd name="connsiteY1" fmla="*/ 0 h 3300"/>
              <a:gd name="connsiteX2" fmla="*/ 3528 w 4953"/>
              <a:gd name="connsiteY2" fmla="*/ 0 h 3300"/>
              <a:gd name="connsiteX3" fmla="*/ 4953 w 4953"/>
              <a:gd name="connsiteY3" fmla="*/ 0 h 3300"/>
              <a:gd name="connsiteX4" fmla="*/ 4953 w 4953"/>
              <a:gd name="connsiteY4" fmla="*/ 2877 h 3300"/>
              <a:gd name="connsiteX5" fmla="*/ 4065 w 4953"/>
              <a:gd name="connsiteY5" fmla="*/ 2883 h 3300"/>
              <a:gd name="connsiteX6" fmla="*/ 3639 w 4953"/>
              <a:gd name="connsiteY6" fmla="*/ 3291 h 3300"/>
              <a:gd name="connsiteX7" fmla="*/ 2189 w 4953"/>
              <a:gd name="connsiteY7" fmla="*/ 3300 h 3300"/>
              <a:gd name="connsiteX8" fmla="*/ 1425 w 4953"/>
              <a:gd name="connsiteY8" fmla="*/ 3300 h 3300"/>
              <a:gd name="connsiteX9" fmla="*/ 0 w 4953"/>
              <a:gd name="connsiteY9" fmla="*/ 3300 h 3300"/>
              <a:gd name="connsiteX10" fmla="*/ 0 w 4953"/>
              <a:gd name="connsiteY10" fmla="*/ 0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53" h="3300">
                <a:moveTo>
                  <a:pt x="0" y="0"/>
                </a:moveTo>
                <a:lnTo>
                  <a:pt x="1425" y="0"/>
                </a:lnTo>
                <a:lnTo>
                  <a:pt x="3528" y="0"/>
                </a:lnTo>
                <a:lnTo>
                  <a:pt x="4953" y="0"/>
                </a:lnTo>
                <a:lnTo>
                  <a:pt x="4953" y="2877"/>
                </a:lnTo>
                <a:lnTo>
                  <a:pt x="4065" y="2883"/>
                </a:lnTo>
                <a:lnTo>
                  <a:pt x="3639" y="3291"/>
                </a:lnTo>
                <a:lnTo>
                  <a:pt x="2189" y="3300"/>
                </a:lnTo>
                <a:lnTo>
                  <a:pt x="1425" y="3300"/>
                </a:lnTo>
                <a:lnTo>
                  <a:pt x="0" y="3300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3500000" scaled="1"/>
            </a:gradFill>
            <a:prstDash val="solid"/>
            <a:miter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33" name="图片 32" descr="D:/Pictures/Saved Pictures/SnowShot_2025-12-29_12-46-31.pngSnowShot_2025-12-29_12-46-3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duotone>
              <a:prstClr val="black"/>
              <a:schemeClr val="accent6">
                <a:tint val="45000"/>
                <a:satMod val="400000"/>
              </a:schemeClr>
            </a:duotone>
            <a:lum bright="6000" contrast="36000"/>
          </a:blip>
          <a:srcRect t="3225" b="3225"/>
          <a:stretch>
            <a:fillRect/>
          </a:stretch>
        </p:blipFill>
        <p:spPr>
          <a:xfrm>
            <a:off x="8361045" y="1443990"/>
            <a:ext cx="3021965" cy="19716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59" h="3105">
                <a:moveTo>
                  <a:pt x="0" y="0"/>
                </a:moveTo>
                <a:lnTo>
                  <a:pt x="1369" y="0"/>
                </a:lnTo>
                <a:lnTo>
                  <a:pt x="3390" y="0"/>
                </a:lnTo>
                <a:lnTo>
                  <a:pt x="4759" y="0"/>
                </a:lnTo>
                <a:lnTo>
                  <a:pt x="4759" y="2679"/>
                </a:lnTo>
                <a:lnTo>
                  <a:pt x="3928" y="2679"/>
                </a:lnTo>
                <a:lnTo>
                  <a:pt x="3472" y="3105"/>
                </a:lnTo>
                <a:lnTo>
                  <a:pt x="2103" y="3105"/>
                </a:lnTo>
                <a:lnTo>
                  <a:pt x="1369" y="3105"/>
                </a:lnTo>
                <a:lnTo>
                  <a:pt x="0" y="310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chemeClr val="accent1">
                <a:alpha val="70000"/>
              </a:schemeClr>
            </a:solidFill>
          </a:ln>
        </p:spPr>
      </p:pic>
      <p:sp>
        <p:nvSpPr>
          <p:cNvPr id="34" name="任意多边形: 形状 155"/>
          <p:cNvSpPr/>
          <p:nvPr>
            <p:custDataLst>
              <p:tags r:id="rId25"/>
            </p:custDataLst>
          </p:nvPr>
        </p:nvSpPr>
        <p:spPr>
          <a:xfrm>
            <a:off x="8268970" y="1316355"/>
            <a:ext cx="459740" cy="318770"/>
          </a:xfrm>
          <a:custGeom>
            <a:avLst/>
            <a:gdLst>
              <a:gd name="connsiteX0" fmla="*/ 41529 w 614933"/>
              <a:gd name="connsiteY0" fmla="*/ 385477 h 385476"/>
              <a:gd name="connsiteX1" fmla="*/ 0 w 614933"/>
              <a:gd name="connsiteY1" fmla="*/ 343853 h 385476"/>
              <a:gd name="connsiteX2" fmla="*/ 0 w 614933"/>
              <a:gd name="connsiteY2" fmla="*/ 32099 h 385476"/>
              <a:gd name="connsiteX3" fmla="*/ 237935 w 614933"/>
              <a:gd name="connsiteY3" fmla="*/ 32099 h 385476"/>
              <a:gd name="connsiteX4" fmla="*/ 270034 w 614933"/>
              <a:gd name="connsiteY4" fmla="*/ 0 h 385476"/>
              <a:gd name="connsiteX5" fmla="*/ 538258 w 614933"/>
              <a:gd name="connsiteY5" fmla="*/ 0 h 385476"/>
              <a:gd name="connsiteX6" fmla="*/ 614934 w 614933"/>
              <a:gd name="connsiteY6" fmla="*/ 76676 h 385476"/>
              <a:gd name="connsiteX7" fmla="*/ 41529 w 614933"/>
              <a:gd name="connsiteY7" fmla="*/ 76676 h 385476"/>
              <a:gd name="connsiteX8" fmla="*/ 41529 w 614933"/>
              <a:gd name="connsiteY8" fmla="*/ 385477 h 38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933" h="385476">
                <a:moveTo>
                  <a:pt x="41529" y="385477"/>
                </a:moveTo>
                <a:lnTo>
                  <a:pt x="0" y="343853"/>
                </a:lnTo>
                <a:lnTo>
                  <a:pt x="0" y="32099"/>
                </a:lnTo>
                <a:lnTo>
                  <a:pt x="237935" y="32099"/>
                </a:lnTo>
                <a:lnTo>
                  <a:pt x="270034" y="0"/>
                </a:lnTo>
                <a:lnTo>
                  <a:pt x="538258" y="0"/>
                </a:lnTo>
                <a:lnTo>
                  <a:pt x="614934" y="76676"/>
                </a:lnTo>
                <a:lnTo>
                  <a:pt x="41529" y="76676"/>
                </a:lnTo>
                <a:lnTo>
                  <a:pt x="41529" y="38547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5" name="任意多边形: 形状 156"/>
          <p:cNvSpPr/>
          <p:nvPr>
            <p:custDataLst>
              <p:tags r:id="rId26"/>
            </p:custDataLst>
          </p:nvPr>
        </p:nvSpPr>
        <p:spPr>
          <a:xfrm>
            <a:off x="10807065" y="3321685"/>
            <a:ext cx="575945" cy="71755"/>
          </a:xfrm>
          <a:custGeom>
            <a:avLst/>
            <a:gdLst>
              <a:gd name="connsiteX0" fmla="*/ 0 w 351091"/>
              <a:gd name="connsiteY0" fmla="*/ 65056 h 65055"/>
              <a:gd name="connsiteX1" fmla="*/ 65056 w 351091"/>
              <a:gd name="connsiteY1" fmla="*/ 0 h 65055"/>
              <a:gd name="connsiteX2" fmla="*/ 351091 w 351091"/>
              <a:gd name="connsiteY2" fmla="*/ 0 h 65055"/>
              <a:gd name="connsiteX3" fmla="*/ 351091 w 351091"/>
              <a:gd name="connsiteY3" fmla="*/ 65056 h 65055"/>
              <a:gd name="connsiteX4" fmla="*/ 0 w 351091"/>
              <a:gd name="connsiteY4" fmla="*/ 65056 h 6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091" h="65055">
                <a:moveTo>
                  <a:pt x="0" y="65056"/>
                </a:moveTo>
                <a:lnTo>
                  <a:pt x="65056" y="0"/>
                </a:lnTo>
                <a:lnTo>
                  <a:pt x="351091" y="0"/>
                </a:lnTo>
                <a:lnTo>
                  <a:pt x="351091" y="65056"/>
                </a:lnTo>
                <a:lnTo>
                  <a:pt x="0" y="6505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  <p:custDataLst>
      <p:tags r:id="rId2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:/设计图片素材/7968523_.jpg7968523_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594360" y="1205230"/>
            <a:ext cx="10988040" cy="23387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464" h="3700">
                <a:moveTo>
                  <a:pt x="650" y="0"/>
                </a:moveTo>
                <a:lnTo>
                  <a:pt x="651" y="0"/>
                </a:lnTo>
                <a:lnTo>
                  <a:pt x="5558" y="0"/>
                </a:lnTo>
                <a:lnTo>
                  <a:pt x="5827" y="147"/>
                </a:lnTo>
                <a:cubicBezTo>
                  <a:pt x="5834" y="151"/>
                  <a:pt x="5843" y="153"/>
                  <a:pt x="5851" y="153"/>
                </a:cubicBezTo>
                <a:lnTo>
                  <a:pt x="12220" y="153"/>
                </a:lnTo>
                <a:cubicBezTo>
                  <a:pt x="12229" y="153"/>
                  <a:pt x="12238" y="151"/>
                  <a:pt x="12246" y="147"/>
                </a:cubicBezTo>
                <a:lnTo>
                  <a:pt x="12514" y="0"/>
                </a:lnTo>
                <a:lnTo>
                  <a:pt x="16464" y="0"/>
                </a:lnTo>
                <a:lnTo>
                  <a:pt x="16464" y="726"/>
                </a:lnTo>
                <a:lnTo>
                  <a:pt x="16322" y="891"/>
                </a:lnTo>
                <a:lnTo>
                  <a:pt x="16161" y="1059"/>
                </a:lnTo>
                <a:cubicBezTo>
                  <a:pt x="16143" y="1074"/>
                  <a:pt x="16133" y="1096"/>
                  <a:pt x="16131" y="1119"/>
                </a:cubicBezTo>
                <a:lnTo>
                  <a:pt x="16131" y="2544"/>
                </a:lnTo>
                <a:cubicBezTo>
                  <a:pt x="16132" y="2564"/>
                  <a:pt x="16141" y="2583"/>
                  <a:pt x="16155" y="2597"/>
                </a:cubicBezTo>
                <a:cubicBezTo>
                  <a:pt x="16199" y="2645"/>
                  <a:pt x="16243" y="2690"/>
                  <a:pt x="16283" y="2741"/>
                </a:cubicBezTo>
                <a:lnTo>
                  <a:pt x="16462" y="2972"/>
                </a:lnTo>
                <a:lnTo>
                  <a:pt x="16462" y="3700"/>
                </a:lnTo>
                <a:lnTo>
                  <a:pt x="7770" y="3700"/>
                </a:lnTo>
                <a:lnTo>
                  <a:pt x="7433" y="3516"/>
                </a:lnTo>
                <a:cubicBezTo>
                  <a:pt x="7425" y="3512"/>
                  <a:pt x="7417" y="3510"/>
                  <a:pt x="7408" y="3510"/>
                </a:cubicBezTo>
                <a:lnTo>
                  <a:pt x="0" y="3510"/>
                </a:lnTo>
                <a:lnTo>
                  <a:pt x="0" y="361"/>
                </a:lnTo>
                <a:lnTo>
                  <a:pt x="650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>
            <a:solidFill>
              <a:schemeClr val="accent2">
                <a:alpha val="15000"/>
              </a:schemeClr>
            </a:solidFill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33095" y="421595"/>
            <a:ext cx="10800000" cy="720000"/>
          </a:xfrm>
        </p:spPr>
        <p:txBody>
          <a:bodyPr/>
          <a:lstStyle/>
          <a:p>
            <a:r>
              <a:rPr lang="zh-CN" altLang="en-US"/>
              <a:t>创新</a:t>
            </a:r>
            <a:endParaRPr lang="zh-CN" altLang="en-US"/>
          </a:p>
        </p:txBody>
      </p:sp>
      <p:sp>
        <p:nvSpPr>
          <p:cNvPr id="2" name="任意多边形: 形状 120"/>
          <p:cNvSpPr/>
          <p:nvPr>
            <p:custDataLst>
              <p:tags r:id="rId4"/>
            </p:custDataLst>
          </p:nvPr>
        </p:nvSpPr>
        <p:spPr>
          <a:xfrm>
            <a:off x="4438015" y="1141730"/>
            <a:ext cx="3934460" cy="76200"/>
          </a:xfrm>
          <a:custGeom>
            <a:avLst/>
            <a:gdLst>
              <a:gd name="connsiteX0" fmla="*/ 1157786 w 1179613"/>
              <a:gd name="connsiteY0" fmla="*/ 21889 h 21889"/>
              <a:gd name="connsiteX1" fmla="*/ 1179613 w 1179613"/>
              <a:gd name="connsiteY1" fmla="*/ 0 h 21889"/>
              <a:gd name="connsiteX2" fmla="*/ 0 w 1179613"/>
              <a:gd name="connsiteY2" fmla="*/ 0 h 21889"/>
              <a:gd name="connsiteX3" fmla="*/ 21889 w 1179613"/>
              <a:gd name="connsiteY3" fmla="*/ 21889 h 21889"/>
              <a:gd name="connsiteX4" fmla="*/ 1157786 w 1179613"/>
              <a:gd name="connsiteY4" fmla="*/ 21889 h 2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613" h="21889">
                <a:moveTo>
                  <a:pt x="1157786" y="21889"/>
                </a:moveTo>
                <a:lnTo>
                  <a:pt x="1179613" y="0"/>
                </a:lnTo>
                <a:lnTo>
                  <a:pt x="0" y="0"/>
                </a:lnTo>
                <a:lnTo>
                  <a:pt x="21889" y="21889"/>
                </a:lnTo>
                <a:lnTo>
                  <a:pt x="1157786" y="21889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2700000" scaled="0"/>
          </a:gradFill>
          <a:ln w="6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任意多边形: 形状 120"/>
          <p:cNvSpPr/>
          <p:nvPr>
            <p:custDataLst>
              <p:tags r:id="rId5"/>
            </p:custDataLst>
          </p:nvPr>
        </p:nvSpPr>
        <p:spPr>
          <a:xfrm flipH="1" flipV="1">
            <a:off x="1537335" y="3505200"/>
            <a:ext cx="3934460" cy="76200"/>
          </a:xfrm>
          <a:custGeom>
            <a:avLst/>
            <a:gdLst>
              <a:gd name="connsiteX0" fmla="*/ 1157786 w 1179613"/>
              <a:gd name="connsiteY0" fmla="*/ 21889 h 21889"/>
              <a:gd name="connsiteX1" fmla="*/ 1179613 w 1179613"/>
              <a:gd name="connsiteY1" fmla="*/ 0 h 21889"/>
              <a:gd name="connsiteX2" fmla="*/ 0 w 1179613"/>
              <a:gd name="connsiteY2" fmla="*/ 0 h 21889"/>
              <a:gd name="connsiteX3" fmla="*/ 21889 w 1179613"/>
              <a:gd name="connsiteY3" fmla="*/ 21889 h 21889"/>
              <a:gd name="connsiteX4" fmla="*/ 1157786 w 1179613"/>
              <a:gd name="connsiteY4" fmla="*/ 21889 h 2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613" h="21889">
                <a:moveTo>
                  <a:pt x="1157786" y="21889"/>
                </a:moveTo>
                <a:lnTo>
                  <a:pt x="1179613" y="0"/>
                </a:lnTo>
                <a:lnTo>
                  <a:pt x="0" y="0"/>
                </a:lnTo>
                <a:lnTo>
                  <a:pt x="21889" y="21889"/>
                </a:lnTo>
                <a:lnTo>
                  <a:pt x="1157786" y="21889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2700000" scaled="0"/>
          </a:gradFill>
          <a:ln w="6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633095" y="4331970"/>
            <a:ext cx="3129915" cy="20745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1200" dirty="0">
                <a:ln>
                  <a:noFill/>
                  <a:prstDash val="sysDot"/>
                </a:ln>
                <a:solidFill>
                  <a:srgbClr val="FF0000"/>
                </a:solidFill>
                <a:latin typeface="+mn-ea"/>
                <a:cs typeface="+mn-ea"/>
                <a:sym typeface="+mn-ea"/>
              </a:rPr>
              <a:t>❌ 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GitHub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原生搜索：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仅支持静态关键词匹配，返回结果按星数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/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更新时间排序，无法过滤低质量项目，逐个人工筛选效率低下</a:t>
            </a:r>
            <a:endParaRPr lang="zh-CN" altLang="en-US" sz="1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1200" dirty="0">
                <a:ln>
                  <a:noFill/>
                  <a:prstDash val="sysDot"/>
                </a:ln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✅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  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</a:rPr>
              <a:t>本项目一键搜索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</a:rPr>
              <a:t>+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</a:rPr>
              <a:t>匹配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</a:rPr>
              <a:t>+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排序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：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indent="45720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Ollama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动态解析自然语言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 </a:t>
            </a:r>
            <a:endParaRPr lang="en-US" altLang="zh-CN" sz="1000" dirty="0">
              <a:ln>
                <a:noFill/>
                <a:prstDash val="sysDot"/>
              </a:ln>
              <a:solidFill>
                <a:schemeClr val="accent6">
                  <a:lumMod val="75000"/>
                </a:schemeClr>
              </a:solidFill>
              <a:latin typeface="+mn-ea"/>
              <a:cs typeface="+mn-ea"/>
            </a:endParaRPr>
          </a:p>
          <a:p>
            <a:pPr indent="45720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→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 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生成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GitHub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兼容技术关键词组合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 </a:t>
            </a:r>
            <a:endParaRPr lang="en-US" altLang="zh-CN" sz="1000" dirty="0">
              <a:ln>
                <a:noFill/>
                <a:prstDash val="sysDot"/>
              </a:ln>
              <a:solidFill>
                <a:schemeClr val="accent6">
                  <a:lumMod val="75000"/>
                </a:schemeClr>
              </a:solidFill>
              <a:latin typeface="+mn-ea"/>
              <a:cs typeface="+mn-ea"/>
            </a:endParaRPr>
          </a:p>
          <a:p>
            <a:pPr indent="45720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→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 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注入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OpenDigger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健康度指标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 </a:t>
            </a:r>
            <a:endParaRPr lang="en-US" altLang="zh-CN" sz="1000" dirty="0">
              <a:ln>
                <a:noFill/>
                <a:prstDash val="sysDot"/>
              </a:ln>
              <a:solidFill>
                <a:schemeClr val="accent6">
                  <a:lumMod val="75000"/>
                </a:schemeClr>
              </a:solidFill>
              <a:latin typeface="+mn-ea"/>
              <a:cs typeface="+mn-ea"/>
            </a:endParaRPr>
          </a:p>
          <a:p>
            <a:pPr indent="45720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→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 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智能匹配排序结果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 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</a:t>
            </a:r>
            <a:endParaRPr lang="en-US" altLang="zh-CN" sz="1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633095" y="3801110"/>
            <a:ext cx="3286125" cy="5524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  <a:scene3d>
              <a:camera prst="orthographicFront"/>
              <a:lightRig rig="threePt" dir="t"/>
            </a:scene3d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智能搜索</a:t>
            </a:r>
            <a:r>
              <a:rPr lang="en-US" altLang="zh-CN" sz="2000" b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-</a:t>
            </a:r>
            <a:r>
              <a:rPr lang="zh-CN" altLang="en-US" sz="2000" b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评分动态融合</a:t>
            </a:r>
            <a:endParaRPr lang="zh-CN" altLang="en-US" sz="2000" b="1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——</a:t>
            </a:r>
            <a:r>
              <a:rPr lang="zh-CN" altLang="en-US" sz="20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轻松高效搜索</a:t>
            </a:r>
            <a:endParaRPr lang="zh-CN" altLang="en-US" sz="20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4268470" y="3779520"/>
            <a:ext cx="3227705" cy="5524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动态亲和建模-三维匹配</a:t>
            </a:r>
            <a:endParaRPr lang="zh-CN" altLang="en-US" sz="2000" b="1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——</a:t>
            </a:r>
            <a:r>
              <a:rPr lang="zh-CN" altLang="en-US" sz="20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发现真实</a:t>
            </a:r>
            <a:r>
              <a:rPr lang="zh-CN" altLang="en-US" sz="20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需求</a:t>
            </a:r>
            <a:endParaRPr lang="zh-CN" altLang="en-US" sz="20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8246110" y="4322445"/>
            <a:ext cx="3251835" cy="15309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n>
                  <a:noFill/>
                  <a:prstDash val="sysDot"/>
                </a:ln>
                <a:solidFill>
                  <a:srgbClr val="FF0000"/>
                </a:solidFill>
                <a:latin typeface="+mn-ea"/>
                <a:cs typeface="+mn-ea"/>
                <a:sym typeface="+mn-ea"/>
              </a:rPr>
              <a:t>❌ 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黑盒引导劝退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新人：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457200" lvl="1"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新人贡献依赖模糊文档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/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零散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Issue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，缺乏清晰、可追溯的参与路径图，挫败感强，首贡献流失率高</a:t>
            </a:r>
            <a:endParaRPr lang="zh-CN" altLang="en-US" sz="1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n>
                  <a:noFill/>
                  <a:prstDash val="sysDot"/>
                </a:ln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✅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  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本项目给出可视化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推荐：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 </a:t>
            </a:r>
            <a:endParaRPr lang="en-US" altLang="zh-CN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457200" lvl="1"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看板可视关键因子，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 agent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用自然语言生成推荐理由，给出贡献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建议</a:t>
            </a:r>
            <a:endParaRPr lang="zh-CN" altLang="en-US" sz="1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8246110" y="3728085"/>
            <a:ext cx="3227705" cy="5524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贡献路径可解释</a:t>
            </a:r>
            <a:endParaRPr lang="en-US" altLang="zh-CN" sz="2000" b="1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——提高</a:t>
            </a:r>
            <a:r>
              <a:rPr lang="zh-CN" altLang="en-US" sz="20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新人留存率</a:t>
            </a:r>
            <a:endParaRPr lang="zh-CN" altLang="en-US" sz="20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4274185" y="4353560"/>
            <a:ext cx="3221990" cy="15309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n>
                  <a:noFill/>
                  <a:prstDash val="sysDot"/>
                </a:ln>
                <a:solidFill>
                  <a:srgbClr val="FF0000"/>
                </a:solidFill>
                <a:latin typeface="+mn-ea"/>
                <a:cs typeface="+mn-ea"/>
                <a:sym typeface="+mn-ea"/>
              </a:rPr>
              <a:t>❌ 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大量热点项目门槛高：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457200" lvl="1"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当前开源生态由大型企业主导，</a:t>
            </a:r>
            <a:endParaRPr lang="zh-CN" altLang="en-US" sz="1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457200" lvl="1"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高活跃项目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≠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新人友好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endParaRPr lang="en-US" altLang="zh-CN" sz="1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n>
                  <a:noFill/>
                  <a:prstDash val="sysDot"/>
                </a:ln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✅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  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本项目三维亲和匹配新人需求：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 </a:t>
            </a:r>
            <a:endParaRPr lang="en-US" altLang="zh-CN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457200" lvl="1"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“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活跃度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en-US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×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亲和力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en-US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×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技能匹配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”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三维动态筛选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用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AI agent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将模糊意愿自动转为精准项目推荐，让新人从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“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大海捞针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”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变为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“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精准入场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”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。</a:t>
            </a:r>
            <a:endParaRPr lang="zh-CN" altLang="en-US" sz="1000" dirty="0">
              <a:ln>
                <a:noFill/>
                <a:prstDash val="sysDot"/>
              </a:ln>
              <a:solidFill>
                <a:schemeClr val="accent6">
                  <a:lumMod val="40000"/>
                  <a:lumOff val="6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19125" y="158705"/>
            <a:ext cx="10800000" cy="720000"/>
          </a:xfrm>
        </p:spPr>
        <p:txBody>
          <a:bodyPr/>
          <a:p>
            <a:r>
              <a:rPr lang="zh-CN" altLang="en-US"/>
              <a:t>挑战</a:t>
            </a:r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731520" y="690880"/>
            <a:ext cx="4515485" cy="5524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三维匹配算法设计与</a:t>
            </a:r>
            <a:r>
              <a:rPr lang="zh-CN" altLang="en-US" sz="20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实现</a:t>
            </a:r>
            <a:endParaRPr lang="zh-CN" altLang="en-US" sz="20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34365" y="1239520"/>
            <a:ext cx="11032490" cy="5136515"/>
            <a:chOff x="1131" y="2335"/>
            <a:chExt cx="17374" cy="8089"/>
          </a:xfrm>
        </p:grpSpPr>
        <p:sp>
          <p:nvSpPr>
            <p:cNvPr id="11" name="文本框 10"/>
            <p:cNvSpPr txBox="1"/>
            <p:nvPr/>
          </p:nvSpPr>
          <p:spPr>
            <a:xfrm>
              <a:off x="1131" y="2335"/>
              <a:ext cx="17374" cy="808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zh-CN" altLang="en-US" sz="1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基于</a:t>
              </a:r>
              <a:r>
                <a:rPr lang="en-US" altLang="zh-CN" sz="1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zh-CN" altLang="en-US" sz="1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仓库数据（含</a:t>
              </a:r>
              <a:r>
                <a:rPr lang="en-US" altLang="zh-CN" sz="1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OpenDigger </a:t>
              </a:r>
              <a:r>
                <a:rPr lang="zh-CN" altLang="en-US" sz="1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指标）与</a:t>
              </a:r>
              <a:r>
                <a:rPr lang="en-US" altLang="zh-CN" sz="1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zh-CN" altLang="en-US" sz="1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用户画像（技能关键词</a:t>
              </a:r>
              <a:r>
                <a:rPr lang="en-US" altLang="zh-CN" sz="1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+ </a:t>
              </a:r>
              <a:r>
                <a:rPr lang="zh-CN" altLang="en-US" sz="1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贡献风格）计算匹配评分，采用分层加权融合策略，将匹配拆解为三个可解释、可调参的子维度：</a:t>
              </a:r>
              <a:endParaRPr lang="en-US" altLang="zh-CN" sz="1200"/>
            </a:p>
            <a:p>
              <a:pPr>
                <a:lnSpc>
                  <a:spcPct val="160000"/>
                </a:lnSpc>
              </a:pPr>
              <a:r>
                <a:rPr lang="zh-CN" altLang="en-US" sz="1200"/>
                <a:t>一、匹配评分公式（总体结构）</a:t>
              </a:r>
              <a:r>
                <a:rPr lang="en-US" altLang="zh-CN" sz="1200"/>
                <a:t>  </a:t>
              </a:r>
              <a:endParaRPr lang="en-US" altLang="zh-CN" sz="1200"/>
            </a:p>
            <a:p>
              <a:endParaRPr lang="en-US" altLang="zh-CN" sz="1200"/>
            </a:p>
            <a:p>
              <a:endParaRPr lang="en-US" altLang="zh-CN" sz="1200"/>
            </a:p>
            <a:p>
              <a:endParaRPr lang="en-US" altLang="zh-CN" sz="1200"/>
            </a:p>
            <a:p>
              <a:endParaRPr lang="en-US" altLang="zh-CN" sz="1200"/>
            </a:p>
            <a:p>
              <a:endParaRPr lang="en-US" altLang="zh-CN" sz="1200"/>
            </a:p>
            <a:p>
              <a:endParaRPr lang="en-US" altLang="zh-CN" sz="1200"/>
            </a:p>
            <a:p>
              <a:endParaRPr lang="en-US" altLang="zh-CN" sz="1200"/>
            </a:p>
            <a:p>
              <a:r>
                <a:rPr lang="zh-CN" altLang="en-US" sz="1200"/>
                <a:t>二、</a:t>
              </a:r>
              <a:r>
                <a:rPr lang="zh-CN" altLang="en-US" sz="1200"/>
                <a:t>子评分定义与计算方式</a:t>
              </a:r>
              <a:endParaRPr lang="zh-CN" altLang="en-US" sz="1200"/>
            </a:p>
            <a:p>
              <a:endParaRPr lang="en-US" altLang="zh-CN" sz="1200"/>
            </a:p>
            <a:p>
              <a:endParaRPr lang="en-US" altLang="zh-CN" sz="1200"/>
            </a:p>
            <a:p>
              <a:endParaRPr lang="en-US" altLang="zh-CN" sz="1200"/>
            </a:p>
            <a:p>
              <a:endParaRPr lang="en-US" altLang="zh-CN" sz="1200"/>
            </a:p>
            <a:p>
              <a:endParaRPr lang="en-US" altLang="zh-CN" sz="1200"/>
            </a:p>
            <a:p>
              <a:endParaRPr lang="en-US" altLang="zh-CN" sz="1200"/>
            </a:p>
            <a:p>
              <a:endParaRPr lang="en-US" altLang="zh-CN" sz="1200"/>
            </a:p>
            <a:p>
              <a:endParaRPr lang="en-US" altLang="zh-CN" sz="1200"/>
            </a:p>
            <a:p>
              <a:endParaRPr lang="en-US" altLang="zh-CN" sz="1200"/>
            </a:p>
            <a:p>
              <a:endParaRPr lang="zh-CN" altLang="en-US" sz="1000"/>
            </a:p>
            <a:p>
              <a:endParaRPr lang="zh-CN" altLang="en-US" sz="1000"/>
            </a:p>
            <a:p>
              <a:endParaRPr lang="zh-CN" altLang="en-US" sz="1000"/>
            </a:p>
            <a:p>
              <a:endParaRPr lang="zh-CN" altLang="en-US" sz="1000"/>
            </a:p>
            <a:p>
              <a:endParaRPr lang="zh-CN" altLang="en-US" sz="1000"/>
            </a:p>
            <a:p>
              <a:endParaRPr lang="zh-CN" altLang="en-US" sz="1000"/>
            </a:p>
            <a:p>
              <a:endParaRPr lang="zh-CN" altLang="en-US" sz="1000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2" y="3212"/>
              <a:ext cx="6360" cy="1756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1077595" y="5088890"/>
            <a:ext cx="3178810" cy="632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800">
                <a:sym typeface="+mn-ea"/>
              </a:rPr>
              <a:t>仓库关键词需预处理（小写、去停用词、标准化，如</a:t>
            </a:r>
            <a:r>
              <a:rPr lang="en-US" altLang="zh-CN" sz="800">
                <a:sym typeface="+mn-ea"/>
              </a:rPr>
              <a:t> “TypeScript” </a:t>
            </a:r>
            <a:r>
              <a:rPr lang="en-US" altLang="en-US" sz="800">
                <a:sym typeface="+mn-ea"/>
              </a:rPr>
              <a:t>→</a:t>
            </a:r>
            <a:r>
              <a:rPr lang="en-US" altLang="zh-CN" sz="800">
                <a:sym typeface="+mn-ea"/>
              </a:rPr>
              <a:t> “typescript”</a:t>
            </a:r>
            <a:r>
              <a:rPr lang="zh-CN" altLang="en-US" sz="800">
                <a:sym typeface="+mn-ea"/>
              </a:rPr>
              <a:t>）</a:t>
            </a:r>
            <a:endParaRPr lang="zh-CN" altLang="en-US" sz="800">
              <a:sym typeface="+mn-ea"/>
            </a:endParaRPr>
          </a:p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800">
                <a:solidFill>
                  <a:schemeClr val="tx1">
                    <a:lumMod val="65000"/>
                  </a:schemeClr>
                </a:solidFill>
                <a:sym typeface="+mn-ea"/>
              </a:rPr>
              <a:t>可选增强（未来计划）：对未命中但语义相近的词（如</a:t>
            </a:r>
            <a:r>
              <a:rPr lang="en-US" altLang="zh-CN" sz="800">
                <a:solidFill>
                  <a:schemeClr val="tx1">
                    <a:lumMod val="65000"/>
                  </a:schemeClr>
                </a:solidFill>
                <a:sym typeface="+mn-ea"/>
              </a:rPr>
              <a:t>“</a:t>
            </a:r>
            <a:r>
              <a:rPr lang="zh-CN" altLang="en-US" sz="800">
                <a:solidFill>
                  <a:schemeClr val="tx1">
                    <a:lumMod val="65000"/>
                  </a:schemeClr>
                </a:solidFill>
                <a:sym typeface="+mn-ea"/>
              </a:rPr>
              <a:t>数据库优化</a:t>
            </a:r>
            <a:r>
              <a:rPr lang="en-US" altLang="zh-CN" sz="800">
                <a:solidFill>
                  <a:schemeClr val="tx1">
                    <a:lumMod val="65000"/>
                  </a:schemeClr>
                </a:solidFill>
                <a:sym typeface="+mn-ea"/>
              </a:rPr>
              <a:t>”≈“SQL</a:t>
            </a:r>
            <a:r>
              <a:rPr lang="zh-CN" altLang="en-US" sz="800">
                <a:solidFill>
                  <a:schemeClr val="tx1">
                    <a:lumMod val="65000"/>
                  </a:schemeClr>
                </a:solidFill>
                <a:sym typeface="+mn-ea"/>
              </a:rPr>
              <a:t>优化</a:t>
            </a:r>
            <a:r>
              <a:rPr lang="en-US" altLang="zh-CN" sz="800">
                <a:solidFill>
                  <a:schemeClr val="tx1">
                    <a:lumMod val="65000"/>
                  </a:schemeClr>
                </a:solidFill>
                <a:sym typeface="+mn-ea"/>
              </a:rPr>
              <a:t>”</a:t>
            </a:r>
            <a:r>
              <a:rPr lang="zh-CN" altLang="en-US" sz="800">
                <a:solidFill>
                  <a:schemeClr val="tx1">
                    <a:lumMod val="65000"/>
                  </a:schemeClr>
                </a:solidFill>
                <a:sym typeface="+mn-ea"/>
              </a:rPr>
              <a:t>），预留热门关键词做嵌入相似度补分</a:t>
            </a:r>
            <a:endParaRPr lang="zh-CN" altLang="en-US" sz="800">
              <a:solidFill>
                <a:schemeClr val="tx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595" y="3384550"/>
            <a:ext cx="3613785" cy="17043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355" y="3384550"/>
            <a:ext cx="3362325" cy="32912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5940" y="3384550"/>
            <a:ext cx="3301365" cy="176466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278495" y="5323205"/>
            <a:ext cx="3178810" cy="226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800">
                <a:sym typeface="+mn-ea"/>
              </a:rPr>
              <a:t>如果仓库没有</a:t>
            </a:r>
            <a:r>
              <a:rPr lang="en-US" altLang="zh-CN" sz="800">
                <a:sym typeface="+mn-ea"/>
              </a:rPr>
              <a:t>opendigger</a:t>
            </a:r>
            <a:r>
              <a:rPr lang="zh-CN" altLang="en-US" sz="800">
                <a:sym typeface="+mn-ea"/>
              </a:rPr>
              <a:t>数据，则降级</a:t>
            </a:r>
            <a:r>
              <a:rPr lang="zh-CN" altLang="en-US" sz="800">
                <a:sym typeface="+mn-ea"/>
              </a:rPr>
              <a:t>处理</a:t>
            </a:r>
            <a:endParaRPr lang="zh-CN" altLang="en-US" sz="800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后端</a:t>
            </a:r>
            <a:r>
              <a:rPr lang="zh-CN" altLang="en-US"/>
              <a:t>测试</a:t>
            </a:r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61840" y="1360170"/>
            <a:ext cx="8021320" cy="4940300"/>
            <a:chOff x="1152" y="2628"/>
            <a:chExt cx="12632" cy="7780"/>
          </a:xfrm>
        </p:grpSpPr>
        <p:sp>
          <p:nvSpPr>
            <p:cNvPr id="8" name="矩形 7"/>
            <p:cNvSpPr/>
            <p:nvPr>
              <p:custDataLst>
                <p:tags r:id="rId2"/>
              </p:custDataLst>
            </p:nvPr>
          </p:nvSpPr>
          <p:spPr>
            <a:xfrm>
              <a:off x="1152" y="2628"/>
              <a:ext cx="12632" cy="778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indent="0" algn="l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例如，运行</a:t>
              </a:r>
              <a:r>
                <a:rPr lang="en-US" altLang="zh-CN" sz="140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example/test_match_scorer.py</a:t>
              </a:r>
              <a:r>
                <a:rPr lang="zh-CN" altLang="en-US" sz="140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可在</a:t>
              </a:r>
              <a:r>
                <a:rPr lang="zh-CN" altLang="en-US" sz="140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终端观察三维评分算法实现</a:t>
              </a:r>
              <a:r>
                <a:rPr lang="zh-CN" altLang="en-US" sz="140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情况：</a:t>
              </a:r>
              <a:endParaRPr lang="zh-CN" altLang="en-US" sz="140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  <a:p>
              <a:pPr indent="0" algn="l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40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  <a:p>
              <a:pPr indent="0" algn="l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40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  <a:p>
              <a:pPr indent="0" algn="l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40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  <a:p>
              <a:pPr indent="0" algn="l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40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  <a:p>
              <a:pPr indent="0" algn="l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40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  <a:p>
              <a:pPr indent="0" algn="l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40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  <a:p>
              <a:pPr indent="0" algn="l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40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  <a:p>
              <a:pPr indent="0" algn="l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40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  <a:p>
              <a:pPr indent="0" algn="l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40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  <a:p>
              <a:pPr indent="0" algn="l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40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  <a:p>
              <a:pPr indent="0" algn="l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40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  <a:p>
              <a:pPr indent="0" algn="l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40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  <a:p>
              <a:pPr indent="457200" algn="l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40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  <a:p>
              <a:pPr marL="285750" indent="-285750" algn="l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多场景的测试验证了算法的有效性</a:t>
              </a:r>
              <a:endParaRPr lang="zh-CN" altLang="en-US" sz="140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9" y="3275"/>
              <a:ext cx="9465" cy="226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9" y="5625"/>
              <a:ext cx="3860" cy="178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5" y="5625"/>
              <a:ext cx="3979" cy="178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00" y="7676"/>
              <a:ext cx="4069" cy="167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26" y="7543"/>
              <a:ext cx="4315" cy="194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745" y="2110740"/>
            <a:ext cx="2212340" cy="29038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5810" y="1285875"/>
            <a:ext cx="326644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运行</a:t>
            </a:r>
            <a:r>
              <a:rPr lang="en-US" altLang="zh-CN" sz="14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example</a:t>
            </a:r>
            <a:r>
              <a:rPr lang="zh-CN" altLang="en-US" sz="14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文件夹下的</a:t>
            </a:r>
            <a:r>
              <a:rPr lang="en-US" altLang="zh-CN" sz="14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test</a:t>
            </a:r>
            <a:r>
              <a:rPr lang="zh-CN" altLang="en-US" sz="14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系列文件，可观察各后端模块测试效果：</a:t>
            </a:r>
            <a:endParaRPr lang="zh-CN" altLang="en-US" sz="1400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17855" y="192360"/>
            <a:ext cx="10800000" cy="720000"/>
          </a:xfrm>
        </p:spPr>
        <p:txBody>
          <a:bodyPr/>
          <a:p>
            <a:r>
              <a:rPr lang="zh-CN" altLang="en-US"/>
              <a:t>前端</a:t>
            </a:r>
            <a:r>
              <a:rPr lang="en-US" altLang="zh-CN"/>
              <a:t>-</a:t>
            </a:r>
            <a:r>
              <a:t>主页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67105"/>
            <a:ext cx="10068560" cy="57169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2_4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4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2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2_3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3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2_7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7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699999988079071},{&quot;brightness&quot;:0,&quot;colorType&quot;:1,&quot;foreColorIndex&quot;:5,&quot;pos&quot;:1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-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d*1_1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366*602"/>
  <p:tag name="KSO_WM_DIAGRAM_GROUP_CODE" val="l1-1"/>
  <p:tag name="KSO_WM_UNIT_TYPE" val="l_h_d"/>
  <p:tag name="KSO_WM_UNIT_INDEX" val="1_1_1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2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1_5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5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-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1_2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1_4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4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1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1_3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3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4826_2*l_h_a*1_1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UNIT_TEXT_TYPE" val="1"/>
  <p:tag name="KSO_WM_BEAUTIFY_FLAG" val="#wm#"/>
  <p:tag name="KSO_WM_UNIT_PRESET_TEXT" val="添加标题"/>
  <p:tag name="KSO_WM_UNIT_LINE_FORE_SCHEMECOLOR_INDEX" val="-2"/>
  <p:tag name="KSO_WM_UNIT_TEXT_FILL_FORE_SCHEMECOLOR_INDEX" val="1"/>
  <p:tag name="KSO_WM_UNIT_TEXT_FILL_TYPE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1_7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7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699999988079071},{&quot;brightness&quot;:0,&quot;colorType&quot;:1,&quot;foreColorIndex&quot;:5,&quot;pos&quot;:1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-2"/>
</p:tagLst>
</file>

<file path=ppt/tags/tag112.xml><?xml version="1.0" encoding="utf-8"?>
<p:tagLst xmlns:p="http://schemas.openxmlformats.org/presentationml/2006/main">
  <p:tag name="KSO_WM_SLIDE_ID" val="diagram20234826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diagram"/>
  <p:tag name="KSO_WM_TEMPLATE_INDEX" val="20234826"/>
  <p:tag name="KSO_WM_SLIDE_TYPE" val="text"/>
  <p:tag name="KSO_WM_SLIDE_SUBTYPE" val="diag"/>
  <p:tag name="KSO_WM_SLIDE_SIZE" val="849.35*356.7"/>
  <p:tag name="KSO_WM_SLIDE_POSITION" val="54.95*141.8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1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48_8*f*1"/>
  <p:tag name="KSO_WM_TEMPLATE_CATEGORY" val="custom"/>
  <p:tag name="KSO_WM_TEMPLATE_INDEX" val="20230248"/>
  <p:tag name="KSO_WM_UNIT_LAYERLEVEL" val="1"/>
  <p:tag name="KSO_WM_TAG_VERSION" val="3.0"/>
  <p:tag name="KSO_WM_BEAUTIFY_FLAG" val="#wm#"/>
  <p:tag name="KSO_WM_UNIT_PRESET_TEXT" val="单击此处添加文本"/>
  <p:tag name="KSO_WM_UNIT_TEXT_TYPE" val="1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48_8*a*1"/>
  <p:tag name="KSO_WM_TEMPLATE_CATEGORY" val="custom"/>
  <p:tag name="KSO_WM_TEMPLATE_INDEX" val="20230248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  <p:tag name="KSO_WM_UNIT_TEXT_TYPE" val="1"/>
</p:tagLst>
</file>

<file path=ppt/tags/tag115.xml><?xml version="1.0" encoding="utf-8"?>
<p:tagLst xmlns:p="http://schemas.openxmlformats.org/presentationml/2006/main">
  <p:tag name="KSO_WM_SLIDE_ID" val="custom2023024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BEAUTIFY_FLAG" val="#wm#"/>
  <p:tag name="KSO_WM_TEMPLATE_CATEGORY" val="custom"/>
  <p:tag name="KSO_WM_TEMPLATE_INDEX" val="20230248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4806_1*a*1"/>
  <p:tag name="KSO_WM_TEMPLATE_CATEGORY" val="custom"/>
  <p:tag name="KSO_WM_TEMPLATE_INDEX" val="20234806"/>
  <p:tag name="KSO_WM_UNIT_LAYERLEVEL" val="1"/>
  <p:tag name="KSO_WM_TAG_VERSION" val="3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a"/>
  <p:tag name="KSO_WM_UNIT_INDEX" val="1"/>
  <p:tag name="KSO_WM_UNIT_VALUE" val="29"/>
  <p:tag name="KSO_WM_UNIT_PRESET_TEXT" val="单击此处添加标题"/>
  <p:tag name="KSO_WM_UNIT_TEXT_TYPE" val="1"/>
</p:tagLst>
</file>

<file path=ppt/tags/tag117.xml><?xml version="1.0" encoding="utf-8"?>
<p:tagLst xmlns:p="http://schemas.openxmlformats.org/presentationml/2006/main">
  <p:tag name="KSO_WM_UNIT_VALUE" val="1234*116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806_1*d*1"/>
  <p:tag name="KSO_WM_TEMPLATE_CATEGORY" val="custom"/>
  <p:tag name="KSO_WM_TEMPLATE_INDEX" val="20234806"/>
  <p:tag name="KSO_WM_UNIT_LAYERLEVEL" val="1"/>
  <p:tag name="KSO_WM_TAG_VERSION" val="3.0"/>
  <p:tag name="KSO_WM_BEAUTIFY_FLAG" val="#wm#"/>
  <p:tag name="KSO_WM_UNIT_PICTURE_SUBTYPE" val="b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806_1*i*1"/>
  <p:tag name="KSO_WM_TEMPLATE_CATEGORY" val="custom"/>
  <p:tag name="KSO_WM_TEMPLATE_INDEX" val="20234806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806_1*i*2"/>
  <p:tag name="KSO_WM_TEMPLATE_CATEGORY" val="custom"/>
  <p:tag name="KSO_WM_TEMPLATE_INDEX" val="20234806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1_1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gradient&quot;:[{&quot;brightness&quot;:0,&quot;colorType&quot;:1,&quot;foreColorIndex&quot;:5,&quot;pos&quot;:0.8700000047683716,&quot;transparency&quot;:1},{&quot;brightness&quot;:0,&quot;colorType&quot;:1,&quot;foreColorIndex&quot;:5,&quot;pos&quot;:1,&quot;transparency&quot;:0.430000007152557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1"/>
  <p:tag name="KSO_WM_UNIT_TEXT_FILL_TYPE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1_4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1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solid&quot;:{&quot;brightness&quot;:0,&quot;colorType&quot;:1,&quot;foreColorIndex&quot;:5,&quot;transparency&quot;:0.64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1_2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solid&quot;:{&quot;brightness&quot;:0,&quot;colorType&quot;:1,&quot;foreColorIndex&quot;:5,&quot;transparency&quot;:0.4099999964237213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f*1_1_1"/>
  <p:tag name="KSO_WM_TEMPLATE_CATEGORY" val="diagram"/>
  <p:tag name="KSO_WM_TEMPLATE_INDEX" val="202348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1_1"/>
  <p:tag name="KSO_WM_UNIT_VALUE" val="5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正文，请尽量言简意赅的阐述观点。单击此处输入您的项正文，请尽量言简意赅的阐述观点。"/>
  <p:tag name="KSO_WM_UNIT_TEXT_FILL_FORE_SCHEMECOLOR_INDEX" val="1"/>
  <p:tag name="KSO_WM_UNIT_TEXT_FILL_TYPE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a*1_1_1"/>
  <p:tag name="KSO_WM_TEMPLATE_CATEGORY" val="diagram"/>
  <p:tag name="KSO_WM_TEMPLATE_INDEX" val="20234805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UNIT_VALUE" val="18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1_3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4_1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SUBTYPE" val="d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gradient&quot;:[{&quot;brightness&quot;:0,&quot;colorType&quot;:1,&quot;foreColorIndex&quot;:5,&quot;pos&quot;:0.8700000047683716,&quot;transparency&quot;:1},{&quot;brightness&quot;:0,&quot;colorType&quot;:1,&quot;foreColorIndex&quot;:5,&quot;pos&quot;:1,&quot;transparency&quot;:0.430000007152557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1"/>
  <p:tag name="KSO_WM_UNIT_TEXT_FILL_TYPE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4_4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4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solid&quot;:{&quot;brightness&quot;:0,&quot;colorType&quot;:1,&quot;foreColorIndex&quot;:5,&quot;transparency&quot;:0.64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4_2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solid&quot;:{&quot;brightness&quot;:0,&quot;colorType&quot;:1,&quot;foreColorIndex&quot;:5,&quot;transparency&quot;:0.4099999964237213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f*1_4_1"/>
  <p:tag name="KSO_WM_TEMPLATE_CATEGORY" val="diagram"/>
  <p:tag name="KSO_WM_TEMPLATE_INDEX" val="202348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4_1"/>
  <p:tag name="KSO_WM_UNIT_VALUE" val="5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您的项正文，请尽量言简意赅的阐述观点。单击此处输入您的项正文，请尽量言简意赅的阐述观点。"/>
  <p:tag name="KSO_WM_UNIT_TEXT_FILL_FORE_SCHEMECOLOR_INDEX" val="1"/>
  <p:tag name="KSO_WM_UNIT_TEX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a*1_4_1"/>
  <p:tag name="KSO_WM_TEMPLATE_CATEGORY" val="diagram"/>
  <p:tag name="KSO_WM_TEMPLATE_INDEX" val="20234805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4_1"/>
  <p:tag name="KSO_WM_UNIT_VALUE" val="18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4_3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4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2_1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gradient&quot;:[{&quot;brightness&quot;:0,&quot;colorType&quot;:1,&quot;foreColorIndex&quot;:5,&quot;pos&quot;:0.8700000047683716,&quot;transparency&quot;:1},{&quot;brightness&quot;:0,&quot;colorType&quot;:1,&quot;foreColorIndex&quot;:5,&quot;pos&quot;:1,&quot;transparency&quot;:0.430000007152557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1"/>
  <p:tag name="KSO_WM_UNIT_TEXT_FILL_TYPE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2_4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2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solid&quot;:{&quot;brightness&quot;:0,&quot;colorType&quot;:1,&quot;foreColorIndex&quot;:5,&quot;transparency&quot;:0.64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2_2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solid&quot;:{&quot;brightness&quot;:0,&quot;colorType&quot;:1,&quot;foreColorIndex&quot;:5,&quot;transparency&quot;:0.4099999964237213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f*1_2_1"/>
  <p:tag name="KSO_WM_TEMPLATE_CATEGORY" val="diagram"/>
  <p:tag name="KSO_WM_TEMPLATE_INDEX" val="202348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2_1"/>
  <p:tag name="KSO_WM_UNIT_VALUE" val="5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您的项正文，请尽量言简意赅的阐述观点。单击此处输入您的项正文，请尽量言简意赅的阐述观点。"/>
  <p:tag name="KSO_WM_UNIT_TEXT_FILL_FORE_SCHEMECOLOR_INDEX" val="1"/>
  <p:tag name="KSO_WM_UNIT_TEXT_FILL_TYPE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a*1_2_1"/>
  <p:tag name="KSO_WM_TEMPLATE_CATEGORY" val="diagram"/>
  <p:tag name="KSO_WM_TEMPLATE_INDEX" val="20234805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UNIT_VALUE" val="18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2_3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3_1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gradient&quot;:[{&quot;brightness&quot;:0,&quot;colorType&quot;:1,&quot;foreColorIndex&quot;:5,&quot;pos&quot;:0.8700000047683716,&quot;transparency&quot;:1},{&quot;brightness&quot;:0,&quot;colorType&quot;:1,&quot;foreColorIndex&quot;:5,&quot;pos&quot;:1,&quot;transparency&quot;:0.430000007152557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1"/>
  <p:tag name="KSO_WM_UNIT_TEXT_FILL_TYPE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3_4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3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solid&quot;:{&quot;brightness&quot;:0,&quot;colorType&quot;:1,&quot;foreColorIndex&quot;:5,&quot;transparency&quot;:0.64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4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3_2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solid&quot;:{&quot;brightness&quot;:0,&quot;colorType&quot;:1,&quot;foreColorIndex&quot;:5,&quot;transparency&quot;:0.4099999964237213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f*1_3_1"/>
  <p:tag name="KSO_WM_TEMPLATE_CATEGORY" val="diagram"/>
  <p:tag name="KSO_WM_TEMPLATE_INDEX" val="202348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3_1"/>
  <p:tag name="KSO_WM_UNIT_VALUE" val="5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正文，请尽量言简意赅的阐述观点。单击此处输入您的项正文，请尽量言简意赅的阐述观点。"/>
  <p:tag name="KSO_WM_UNIT_TEXT_FILL_FORE_SCHEMECOLOR_INDEX" val="1"/>
  <p:tag name="KSO_WM_UNIT_TEXT_FILL_TYPE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a*1_3_1"/>
  <p:tag name="KSO_WM_TEMPLATE_CATEGORY" val="diagram"/>
  <p:tag name="KSO_WM_TEMPLATE_INDEX" val="20234805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UNIT_VALUE" val="18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3_3"/>
  <p:tag name="KSO_WM_TEMPLATE_CATEGORY" val="diagram"/>
  <p:tag name="KSO_WM_TEMPLATE_INDEX" val="20234805"/>
  <p:tag name="KSO_WM_UNIT_LAYERLEVEL" val="1_1_1"/>
  <p:tag name="KSO_WM_TAG_VERSION" val="3.0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2.08141732283457,&quot;left&quot;:54.44251968503937,&quot;top&quot;:49.1,&quot;width&quot;:486.457480314960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</p:tagLst>
</file>

<file path=ppt/tags/tag144.xml><?xml version="1.0" encoding="utf-8"?>
<p:tagLst xmlns:p="http://schemas.openxmlformats.org/presentationml/2006/main">
  <p:tag name="KSO_WM_SLIDE_ID" val="custom20234806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4"/>
  <p:tag name="KSO_WM_SLIDE_INDEX" val="1"/>
  <p:tag name="KSO_WM_SLIDE_SIZE" val="414.55*367.5"/>
  <p:tag name="KSO_WM_SLIDE_POSITION" val="74.35*125.6"/>
  <p:tag name="KSO_WM_TAG_VERSION" val="3.0"/>
  <p:tag name="KSO_WM_BEAUTIFY_FLAG" val="#wm#"/>
  <p:tag name="KSO_WM_TEMPLATE_CATEGORY" val="custom"/>
  <p:tag name="KSO_WM_TEMPLATE_INDEX" val="20234806"/>
  <p:tag name="KSO_WM_DIAGRAM_GROUP_CODE" val="l1-1"/>
  <p:tag name="KSO_WM_SLIDE_DIAGTYPE" val="l"/>
  <p:tag name="KSO_WM_SLIDE_LAYOUT" val="a_d_l"/>
  <p:tag name="KSO_WM_SLIDE_LAYOUT_CNT" val="1_1_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2_4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d*1_2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d"/>
  <p:tag name="KSO_WM_UNIT_INDEX" val="1_2_1"/>
  <p:tag name="KSO_WM_UNIT_VALUE" val="547*839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2_3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2_2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a*1"/>
  <p:tag name="KSO_WM_TEMPLATE_CATEGORY" val="diagram"/>
  <p:tag name="KSO_WM_TEMPLATE_INDEX" val="20234807"/>
  <p:tag name="KSO_WM_UNIT_LAYERLEVEL" val="1"/>
  <p:tag name="KSO_WM_TAG_VERSION" val="3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a"/>
  <p:tag name="KSO_WM_UNIT_INDEX" val="1"/>
  <p:tag name="KSO_WM_UNIT_VALUE" val="29"/>
  <p:tag name="KSO_WM_UNIT_PRESET_TEXT" val="单击此处添加标题"/>
  <p:tag name="KSO_WM_UNIT_TEXT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f*1_1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UNIT_VALUE" val="72"/>
  <p:tag name="KSO_WM_DIAGRAM_VERSION" val="3"/>
  <p:tag name="KSO_WM_DIAGRAM_COLOR_TRICK" val="1"/>
  <p:tag name="KSO_WM_DIAGRAM_COLOR_TEXT_CAN_REMOVE" val="n"/>
  <p:tag name="KSO_WM_UNIT_PRESET_TEXT" val="单击此处添加文本内容，简明扼要地阐述观点。根据需要可酌情增减文字，以便观者准确地理解您传达的思想。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a*1_1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UNIT_VALUE" val="28"/>
  <p:tag name="KSO_WM_DIAGRAM_VERSION" val="3"/>
  <p:tag name="KSO_WM_DIAGRAM_COLOR_TRICK" val="1"/>
  <p:tag name="KSO_WM_DIAGRAM_COLOR_TEXT_CAN_REMOVE" val="n"/>
  <p:tag name="KSO_WM_UNIT_PRESET_TEXT" val="此处添加标题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f*1_2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UNIT_VALUE" val="72"/>
  <p:tag name="KSO_WM_DIAGRAM_VERSION" val="3"/>
  <p:tag name="KSO_WM_DIAGRAM_COLOR_TRICK" val="1"/>
  <p:tag name="KSO_WM_DIAGRAM_COLOR_TEXT_CAN_REMOVE" val="n"/>
  <p:tag name="KSO_WM_UNIT_PRESET_TEXT" val="单击此处添加文本内容，简明扼要地阐述观点。根据需要可酌情增减文字，以便观者准确地理解您传达的思想。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a*1_2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UNIT_VALUE" val="28"/>
  <p:tag name="KSO_WM_DIAGRAM_VERSION" val="3"/>
  <p:tag name="KSO_WM_DIAGRAM_COLOR_TRICK" val="1"/>
  <p:tag name="KSO_WM_DIAGRAM_COLOR_TEXT_CAN_REMOVE" val="n"/>
  <p:tag name="KSO_WM_UNIT_PRESET_TEXT" val="此处添加标题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f*1_3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UNIT_VALUE" val="72"/>
  <p:tag name="KSO_WM_DIAGRAM_VERSION" val="3"/>
  <p:tag name="KSO_WM_DIAGRAM_COLOR_TRICK" val="1"/>
  <p:tag name="KSO_WM_DIAGRAM_COLOR_TEXT_CAN_REMOVE" val="n"/>
  <p:tag name="KSO_WM_UNIT_PRESET_TEXT" val="单击此处添加文本内容，简明扼要地阐述观点。根据需要可酌情增减文字，以便观者准确地理解您传达的思想。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a*1_3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UNIT_VALUE" val="28"/>
  <p:tag name="KSO_WM_DIAGRAM_VERSION" val="3"/>
  <p:tag name="KSO_WM_DIAGRAM_COLOR_TRICK" val="1"/>
  <p:tag name="KSO_WM_DIAGRAM_COLOR_TEXT_CAN_REMOVE" val="n"/>
  <p:tag name="KSO_WM_UNIT_PRESET_TEXT" val="此处添加标题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1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.4000000059604645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2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.4000000059604645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3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.4000000059604645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1_4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d*1_1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d"/>
  <p:tag name="KSO_WM_UNIT_INDEX" val="1_1_1"/>
  <p:tag name="KSO_WM_UNIT_VALUE" val="547*839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1_3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1_2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3_4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d*1_3_1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d"/>
  <p:tag name="KSO_WM_UNIT_INDEX" val="1_3_1"/>
  <p:tag name="KSO_WM_UNIT_VALUE" val="547*839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3_3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i*1_3_2"/>
  <p:tag name="KSO_WM_TEMPLATE_CATEGORY" val="diagram"/>
  <p:tag name="KSO_WM_TEMPLATE_INDEX" val="202348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7.xml><?xml version="1.0" encoding="utf-8"?>
<p:tagLst xmlns:p="http://schemas.openxmlformats.org/presentationml/2006/main">
  <p:tag name="KSO_WM_SLIDE_ID" val="diagram20234807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850.375*372.922"/>
  <p:tag name="KSO_WM_SLIDE_POSITION" val="54.9*123.9"/>
  <p:tag name="KSO_WM_TAG_VERSION" val="3.0"/>
  <p:tag name="KSO_WM_BEAUTIFY_FLAG" val="#wm#"/>
  <p:tag name="KSO_WM_TEMPLATE_CATEGORY" val="diagram"/>
  <p:tag name="KSO_WM_TEMPLATE_INDEX" val="20234807"/>
  <p:tag name="KSO_WM_DIAGRAM_GROUP_CODE" val="l1-1"/>
  <p:tag name="KSO_WM_SLIDE_DIAGTYPE" val="l"/>
  <p:tag name="KSO_WM_SLIDE_LAYOUT" val="a_l"/>
  <p:tag name="KSO_WM_SLIDE_LAYOUT_CNT" val="1_1"/>
</p:tagLst>
</file>

<file path=ppt/tags/tag168.xml><?xml version="1.0" encoding="utf-8"?>
<p:tagLst xmlns:p="http://schemas.openxmlformats.org/presentationml/2006/main">
  <p:tag name="KSO_WM_UNIT_VALUE" val="649*30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809_1*d*1"/>
  <p:tag name="KSO_WM_TEMPLATE_CATEGORY" val="custom"/>
  <p:tag name="KSO_WM_TEMPLATE_INDEX" val="20234809"/>
  <p:tag name="KSO_WM_UNIT_LAYERLEVEL" val="1"/>
  <p:tag name="KSO_WM_TAG_VERSION" val="3.0"/>
  <p:tag name="KSO_WM_BEAUTIFY_FLAG" val="#wm#"/>
  <p:tag name="KSO_WM_UNIT_PICTURE_SUBTYPE" val="b"/>
</p:tagLst>
</file>

<file path=ppt/tags/tag1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4809"/>
  <p:tag name="KSO_WM_UNIT_ID" val="custom20234809_1*a*1"/>
  <p:tag name="KSO_WM_UNIT_TEXT_FILL_FORE_SCHEMECOLOR_INDEX" val="13"/>
  <p:tag name="KSO_WM_UNIT_TEXT_FILL_TYPE" val="1"/>
  <p:tag name="KSO_WM_UNIT_USESOURCEFORMAT_APPLY" val="1"/>
  <p:tag name="KSO_WM_UNIT_TEXT_TYPE" val="1"/>
  <p:tag name="KSO_WM_UNIT_PRESET_TEXT" val="单击此处添加标题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809_1*i*1"/>
  <p:tag name="KSO_WM_TEMPLATE_CATEGORY" val="custom"/>
  <p:tag name="KSO_WM_TEMPLATE_INDEX" val="20234809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809_1*i*2"/>
  <p:tag name="KSO_WM_TEMPLATE_CATEGORY" val="custom"/>
  <p:tag name="KSO_WM_TEMPLATE_INDEX" val="20234809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682_2*l_h_f*1_1_1"/>
  <p:tag name="KSO_WM_TEMPLATE_CATEGORY" val="diagram"/>
  <p:tag name="KSO_WM_TEMPLATE_INDEX" val="20235682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234.3000030517578,&quot;left&quot;:46.7999939056579,&quot;top&quot;:283.25,&quot;width&quot;:867.100012197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请单击此处输入你的正文具体内容，文字是您思想的重要提炼，为了最终演示发布的良好效果，可酌情增减你的文字。"/>
  <p:tag name="KSO_WM_UNIT_TEXT_FILL_FORE_SCHEMECOLOR_INDEX" val="1"/>
  <p:tag name="KSO_WM_UNIT_TEXT_FILL_TYPE" val="1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682_2*l_h_a*1_1_1"/>
  <p:tag name="KSO_WM_TEMPLATE_CATEGORY" val="diagram"/>
  <p:tag name="KSO_WM_TEMPLATE_INDEX" val="20235682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234.3000030517578,&quot;left&quot;:46.7999939056579,&quot;top&quot;:283.25,&quot;width&quot;:867.100012197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标题"/>
  <p:tag name="KSO_WM_UNIT_TEXT_FILL_FORE_SCHEMECOLOR_INDEX" val="1"/>
  <p:tag name="KSO_WM_UNIT_TEXT_FILL_TYPE" val="1"/>
</p:tagLst>
</file>

<file path=ppt/tags/tag1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5682_2*l_h_a*1_2_1"/>
  <p:tag name="KSO_WM_TEMPLATE_CATEGORY" val="diagram"/>
  <p:tag name="KSO_WM_TEMPLATE_INDEX" val="20235682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234.3000030517578,&quot;left&quot;:46.7999939056579,&quot;top&quot;:283.25,&quot;width&quot;:867.100012197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标题"/>
  <p:tag name="KSO_WM_UNIT_TEXT_FILL_FORE_SCHEMECOLOR_INDEX" val="1"/>
  <p:tag name="KSO_WM_UNIT_TEXT_FILL_TYPE" val="1"/>
</p:tagLst>
</file>

<file path=ppt/tags/tag17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5682_2*l_h_f*1_3_1"/>
  <p:tag name="KSO_WM_TEMPLATE_CATEGORY" val="diagram"/>
  <p:tag name="KSO_WM_TEMPLATE_INDEX" val="20235682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234.3000030517578,&quot;left&quot;:46.7999939056579,&quot;top&quot;:283.25,&quot;width&quot;:867.100012197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请单击此处输入你的正文具体内容，文字是您思想的重要提炼，为了最终演示发布的良好效果，可酌情增减你的文字。"/>
  <p:tag name="KSO_WM_UNIT_TEXT_FILL_FORE_SCHEMECOLOR_INDEX" val="1"/>
  <p:tag name="KSO_WM_UNIT_TEXT_FILL_TYPE" val="1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5682_2*l_h_a*1_3_1"/>
  <p:tag name="KSO_WM_TEMPLATE_CATEGORY" val="diagram"/>
  <p:tag name="KSO_WM_TEMPLATE_INDEX" val="20235682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234.3000030517578,&quot;left&quot;:46.7999939056579,&quot;top&quot;:283.25,&quot;width&quot;:867.100012197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标题"/>
  <p:tag name="KSO_WM_UNIT_TEXT_FILL_FORE_SCHEMECOLOR_INDEX" val="1"/>
  <p:tag name="KSO_WM_UNIT_TEXT_FILL_TYPE" val="1"/>
</p:tagLst>
</file>

<file path=ppt/tags/tag17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5682_2*l_h_f*1_3_1"/>
  <p:tag name="KSO_WM_TEMPLATE_CATEGORY" val="diagram"/>
  <p:tag name="KSO_WM_TEMPLATE_INDEX" val="20235682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234.3000030517578,&quot;left&quot;:46.7999939056579,&quot;top&quot;:283.25,&quot;width&quot;:867.100012197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UNIT_TEXT_LAYER_COUNT" val="1"/>
  <p:tag name="KSO_WM_DIAGRAM_VERSION" val="3"/>
  <p:tag name="KSO_WM_DIAGRAM_COLOR_TRICK" val="1"/>
  <p:tag name="KSO_WM_DIAGRAM_COLOR_TEXT_CAN_REMOVE" val="n"/>
  <p:tag name="KSO_WM_UNIT_PRESET_TEXT" val="请单击此处输入你的正文具体内容，文字是您思想的重要提炼，为了最终演示发布的良好效果，可酌情增减你的文字。"/>
  <p:tag name="KSO_WM_UNIT_TEXT_FILL_FORE_SCHEMECOLOR_INDEX" val="1"/>
  <p:tag name="KSO_WM_UNIT_TEXT_FILL_TYPE" val="1"/>
</p:tagLst>
</file>

<file path=ppt/tags/tag178.xml><?xml version="1.0" encoding="utf-8"?>
<p:tagLst xmlns:p="http://schemas.openxmlformats.org/presentationml/2006/main">
  <p:tag name="KSO_WM_TEMPLATE_SUBCATEGORY" val="0"/>
  <p:tag name="KSO_WM_TEMPLATE_MASTER_TYPE" val="0"/>
  <p:tag name="KSO_WM_TEMPLATE_COLOR_TYPE" val="0"/>
  <p:tag name="KSO_WM_SLIDE_INDEX" val="1"/>
  <p:tag name="KSO_WM_TAG_VERSION" val="3.0"/>
  <p:tag name="KSO_WM_BEAUTIFY_FLAG" val="#wm#"/>
  <p:tag name="KSO_WM_TEMPLATE_CATEGORY" val="custom"/>
  <p:tag name="KSO_WM_SLIDE_TYPE" val="text"/>
  <p:tag name="KSO_WM_SLIDE_SUBTYPE" val="picTxt"/>
  <p:tag name="KSO_WM_SLIDE_SIZE" val="864.95*130.65"/>
  <p:tag name="KSO_WM_SLIDE_POSITION" val="48*363.8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4809"/>
  <p:tag name="KSO_WM_SLIDE_ID" val="custom20234809_1"/>
  <p:tag name="KSO_WM_SLIDE_ITEM_CNT" val="3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5682_2*l_h_a*1_3_1"/>
  <p:tag name="KSO_WM_TEMPLATE_CATEGORY" val="diagram"/>
  <p:tag name="KSO_WM_TEMPLATE_INDEX" val="20235682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234.3000030517578,&quot;left&quot;:46.7999939056579,&quot;top&quot;:283.25,&quot;width&quot;:867.100012197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DIAGRAM_VERSION" val="3"/>
  <p:tag name="KSO_WM_DIAGRAM_COLOR_TRICK" val="1"/>
  <p:tag name="KSO_WM_DIAGRAM_COLOR_TEXT_CAN_REMOVE" val="n"/>
  <p:tag name="KSO_WM_UNIT_PRESET_TEXT" val="单击此处添加标题"/>
  <p:tag name="KSO_WM_UNIT_TEXT_FILL_FORE_SCHEMECOLOR_INDEX" val="1"/>
  <p:tag name="KSO_WM_UNIT_TEXT_FILL_TYPE" val="1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34809"/>
  <p:tag name="resource_record_key" val="{&quot;29&quot;:[50000088,50000038],&quot;65&quot;:[20230248]}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7_2*l_h_f*1_1_1"/>
  <p:tag name="KSO_WM_TEMPLATE_CATEGORY" val="diagram"/>
  <p:tag name="KSO_WM_TEMPLATE_INDEX" val="20234807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1_1"/>
  <p:tag name="KSO_WM_UNIT_VALUE" val="72"/>
  <p:tag name="KSO_WM_DIAGRAM_VERSION" val="3"/>
  <p:tag name="KSO_WM_DIAGRAM_COLOR_TRICK" val="1"/>
  <p:tag name="KSO_WM_DIAGRAM_COLOR_TEXT_CAN_REMOVE" val="n"/>
  <p:tag name="KSO_WM_UNIT_PRESET_TEXT" val="单击此处添加文本内容，简明扼要地阐述观点。根据需要可酌情增减文字，以便观者准确地理解您传达的思想。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93.5807544473963,&quot;left&quot;:54.16417984128939,&quot;top&quot;:103.65,&quot;width&quot;:851.846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34809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234809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88.xml><?xml version="1.0" encoding="utf-8"?>
<p:tagLst xmlns:p="http://schemas.openxmlformats.org/presentationml/2006/main">
  <p:tag name="KSO_WM_BEAUTIFY_FLAG" val="#wm#"/>
  <p:tag name="KSO_WM_TEMPLATE_CATEGORY" val="custom"/>
  <p:tag name="KSO_WM_TEMPLATE_INDEX" val="20234809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234809"/>
  <p:tag name="resource_record_key" val="{&quot;29&quot;:[50000088,50000038],&quot;65&quot;:[20230248]}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48_9*a*1"/>
  <p:tag name="KSO_WM_TEMPLATE_CATEGORY" val="custom"/>
  <p:tag name="KSO_WM_TEMPLATE_INDEX" val="20230248"/>
  <p:tag name="KSO_WM_UNIT_LAYERLEVEL" val="1"/>
  <p:tag name="KSO_WM_TAG_VERSION" val="3.0"/>
  <p:tag name="KSO_WM_BEAUTIFY_FLAG" val="#wm#"/>
  <p:tag name="KSO_WM_UNIT_CONTENT_GROUP_TYPE" val="contentchip"/>
</p:tagLst>
</file>

<file path=ppt/tags/tag192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48_1*f*1"/>
  <p:tag name="KSO_WM_TEMPLATE_CATEGORY" val="custom"/>
  <p:tag name="KSO_WM_TEMPLATE_INDEX" val="20230248"/>
  <p:tag name="KSO_WM_UNIT_LAYERLEVEL" val="1"/>
  <p:tag name="KSO_WM_TAG_VERSION" val="3.0"/>
  <p:tag name="KSO_WM_BEAUTIFY_FLAG" val="#wm#"/>
  <p:tag name="KSO_WM_UNIT_CONTENT_GROUP_TYPE" val="contentchip"/>
</p:tagLst>
</file>

<file path=ppt/tags/tag193.xml><?xml version="1.0" encoding="utf-8"?>
<p:tagLst xmlns:p="http://schemas.openxmlformats.org/presentationml/2006/main">
  <p:tag name="KSO_WM_SLIDE_ID" val="custom20230248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48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349.35&quot;,&quot;top&quot;:&quot;126&quot;,&quot;width&quot;:&quot;588.05&quot;,&quot;height&quot;:&quot;264.5&quot;}"/>
</p:tagLst>
</file>

<file path=ppt/tags/tag194.xml><?xml version="1.0" encoding="utf-8"?>
<p:tagLst xmlns:p="http://schemas.openxmlformats.org/presentationml/2006/main">
  <p:tag name="resource_record_key" val="{&quot;29&quot;:[50000088,50000038],&quot;65&quot;:[20230248]}"/>
</p:tagLst>
</file>

<file path=ppt/tags/tag2.xml><?xml version="1.0" encoding="utf-8"?>
<p:tagLst xmlns:p="http://schemas.openxmlformats.org/presentationml/2006/main">
  <p:tag name="KSO_WM_UNIT_SUBTYPE" val="b"/>
  <p:tag name="KSO_WM_UNIT_PRESET_TEXT" val="演讲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CONTENT_GROUP_TYPE" val="contentchip"/>
</p:tagLst>
</file>

<file path=ppt/tags/tag20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CONTENT_GROUP_TYPE" val="contentchip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57.xml><?xml version="1.0" encoding="utf-8"?>
<p:tagLst xmlns:p="http://schemas.openxmlformats.org/presentationml/2006/main">
  <p:tag name="KSO_WM_UNIT_SUBTYPE" val="b"/>
  <p:tag name="KSO_WM_UNIT_PRESET_TEXT" val="演讲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CONTENT_GROUP_TYPE" val="contentchip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48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0248"/>
</p:tagLst>
</file>

<file path=ppt/tags/tag6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48"/>
  <p:tag name="KSO_WM_SPECIAL_SOURCE" val="bdnull"/>
  <p:tag name="KSO_WM_TEMPLATE_THUMBS_INDEX" val="1、9"/>
</p:tagLst>
</file>

<file path=ppt/tags/tag69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48_1*f*1"/>
  <p:tag name="KSO_WM_TEMPLATE_CATEGORY" val="custom"/>
  <p:tag name="KSO_WM_TEMPLATE_INDEX" val="20230248"/>
  <p:tag name="KSO_WM_UNIT_LAYERLEVEL" val="1"/>
  <p:tag name="KSO_WM_TAG_VERSION" val="3.0"/>
  <p:tag name="KSO_WM_BEAUTIFY_FLAG" val="#wm#"/>
  <p:tag name="KSO_WM_UNIT_CONTENT_GROUP_TYPE" val="contentchip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48_1*b*1"/>
  <p:tag name="KSO_WM_TEMPLATE_CATEGORY" val="custom"/>
  <p:tag name="KSO_WM_TEMPLATE_INDEX" val="20230248"/>
  <p:tag name="KSO_WM_UNIT_LAYERLEVEL" val="1"/>
  <p:tag name="KSO_WM_TAG_VERSION" val="3.0"/>
  <p:tag name="KSO_WM_BEAUTIFY_FLAG" val="#wm#"/>
  <p:tag name="KSO_WM_UNIT_CONTENT_GROUP_TYPE" val="contentchip"/>
  <p:tag name="KSO_WM_UNIT_PRESET_TEXT" val="单击此处添加副标题"/>
  <p:tag name="KSO_WM_UNIT_TEXT_TYPE" val="1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48_1*a*1"/>
  <p:tag name="KSO_WM_TEMPLATE_CATEGORY" val="custom"/>
  <p:tag name="KSO_WM_TEMPLATE_INDEX" val="20230248"/>
  <p:tag name="KSO_WM_UNIT_LAYERLEVEL" val="1"/>
  <p:tag name="KSO_WM_TAG_VERSION" val="3.0"/>
  <p:tag name="KSO_WM_BEAUTIFY_FLAG" val="#wm#"/>
  <p:tag name="KSO_WM_UNIT_CONTENT_GROUP_TYPE" val="contentchip"/>
  <p:tag name="KSO_WM_UNIT_PRESET_TEXT" val="单击此处添加标题"/>
  <p:tag name="KSO_WM_UNIT_TEXT_TYPE" val="1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48_1*b*1"/>
  <p:tag name="KSO_WM_TEMPLATE_CATEGORY" val="custom"/>
  <p:tag name="KSO_WM_TEMPLATE_INDEX" val="20230248"/>
  <p:tag name="KSO_WM_UNIT_LAYERLEVEL" val="1"/>
  <p:tag name="KSO_WM_TAG_VERSION" val="3.0"/>
  <p:tag name="KSO_WM_BEAUTIFY_FLAG" val="#wm#"/>
  <p:tag name="KSO_WM_UNIT_CONTENT_GROUP_TYPE" val="contentchip"/>
  <p:tag name="KSO_WM_UNIT_PRESET_TEXT" val="单击此处添加副标题"/>
  <p:tag name="KSO_WM_UNIT_TEXT_TYPE" val="1"/>
</p:tagLst>
</file>

<file path=ppt/tags/tag74.xml><?xml version="1.0" encoding="utf-8"?>
<p:tagLst xmlns:p="http://schemas.openxmlformats.org/presentationml/2006/main">
  <p:tag name="KSO_WM_SLIDE_ID" val="custom20230248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48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349.35&quot;,&quot;top&quot;:&quot;126&quot;,&quot;width&quot;:&quot;588.05&quot;,&quot;height&quot;:&quot;264.5&quot;}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4_6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6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3_6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6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2_6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6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1_6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6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4826_2*a*1"/>
  <p:tag name="KSO_WM_TEMPLATE_CATEGORY" val="diagram"/>
  <p:tag name="KSO_WM_TEMPLATE_INDEX" val="20234826"/>
  <p:tag name="KSO_WM_UNIT_LAYERLEVEL" val="1"/>
  <p:tag name="KSO_WM_TAG_VERSION" val="3.0"/>
  <p:tag name="KSO_WM_BEAUTIFY_FLAG" val="#wm#"/>
  <p:tag name="KSO_WM_DIAGRAM_GROUP_CODE" val="l1-1"/>
  <p:tag name="KSO_WM_UNIT_TEXT_TYPE" val="1"/>
  <p:tag name="KSO_WM_UNIT_PRESET_TEXT" val="单击此处添加标题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d*1_4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366*602"/>
  <p:tag name="KSO_WM_DIAGRAM_GROUP_CODE" val="l1-1"/>
  <p:tag name="KSO_WM_UNIT_TYPE" val="l_h_d"/>
  <p:tag name="KSO_WM_UNIT_INDEX" val="1_4_1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2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4826_2*l_h_a*1_4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UNIT_TEXT_TYPE" val="1"/>
  <p:tag name="KSO_WM_BEAUTIFY_FLAG" val="#wm#"/>
  <p:tag name="KSO_WM_UNIT_PRESET_TEXT" val="添加标题"/>
  <p:tag name="KSO_WM_UNIT_LINE_FORE_SCHEMECOLOR_INDEX" val="-2"/>
  <p:tag name="KSO_WM_UNIT_TEXT_FILL_FORE_SCHEMECOLOR_INDEX" val="1"/>
  <p:tag name="KSO_WM_UNIT_TEXT_FILL_TYPE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4_5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5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-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4_2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2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4_4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4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4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1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4_3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3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4_7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7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699999988079071},{&quot;brightness&quot;:0,&quot;colorType&quot;:1,&quot;foreColorIndex&quot;:5,&quot;pos&quot;:1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-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d*1_3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366*602"/>
  <p:tag name="KSO_WM_DIAGRAM_GROUP_CODE" val="l1-1"/>
  <p:tag name="KSO_WM_UNIT_TYPE" val="l_h_d"/>
  <p:tag name="KSO_WM_UNIT_INDEX" val="1_3_1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2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4826_2*l_h_a*1_3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UNIT_TEXT_TYPE" val="1"/>
  <p:tag name="KSO_WM_BEAUTIFY_FLAG" val="#wm#"/>
  <p:tag name="KSO_WM_UNIT_PRESET_TEXT" val="添加标题"/>
  <p:tag name="KSO_WM_UNIT_LINE_FORE_SCHEMECOLOR_INDEX" val="-2"/>
  <p:tag name="KSO_WM_UNIT_TEXT_FILL_FORE_SCHEMECOLOR_INDEX" val="1"/>
  <p:tag name="KSO_WM_UNIT_TEXT_FILL_TYPE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3_5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5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-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3_2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3_3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3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3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3_4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4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3_7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7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699999988079071},{&quot;brightness&quot;:0,&quot;colorType&quot;:1,&quot;foreColorIndex&quot;:5,&quot;pos&quot;:1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-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d*1_2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366*602"/>
  <p:tag name="KSO_WM_DIAGRAM_GROUP_CODE" val="l1-1"/>
  <p:tag name="KSO_WM_UNIT_TYPE" val="l_h_d"/>
  <p:tag name="KSO_WM_UNIT_INDEX" val="1_2_1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2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4826_2*l_h_a*1_2_1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UNIT_TEXT_TYPE" val="1"/>
  <p:tag name="KSO_WM_BEAUTIFY_FLAG" val="#wm#"/>
  <p:tag name="KSO_WM_UNIT_PRESET_TEXT" val="添加标题"/>
  <p:tag name="KSO_WM_UNIT_LINE_FORE_SCHEMECOLOR_INDEX" val="-2"/>
  <p:tag name="KSO_WM_UNIT_TEXT_FILL_FORE_SCHEMECOLOR_INDEX" val="1"/>
  <p:tag name="KSO_WM_UNIT_TEXT_FILL_TYPE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2_5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5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-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6_2*l_h_i*1_2_2"/>
  <p:tag name="KSO_WM_TEMPLATE_CATEGORY" val="diagram"/>
  <p:tag name="KSO_WM_TEMPLATE_INDEX" val="202348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4"/>
  <p:tag name="KSO_WM_DIAGRAM_MIN_ITEMCNT" val="3"/>
  <p:tag name="KSO_WM_DIAGRAM_VIRTUALLY_FRAME" val="{&quot;height&quot;:356.70001220703125,&quot;left&quot;:54.70001220703125,&quot;top&quot;:141.84999389648436,&quot;width&quot;:849.849975585937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波形">
  <a:themeElements>
    <a:clrScheme name="自定义 5">
      <a:dk1>
        <a:srgbClr val="000000"/>
      </a:dk1>
      <a:lt1>
        <a:srgbClr val="FFFFFF"/>
      </a:lt1>
      <a:dk2>
        <a:srgbClr val="073E87"/>
      </a:dk2>
      <a:lt2>
        <a:srgbClr val="C6E7FC"/>
      </a:lt2>
      <a:accent1>
        <a:srgbClr val="04A8A4"/>
      </a:accent1>
      <a:accent2>
        <a:srgbClr val="05E0DB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F2F2F2"/>
      </a:hlink>
      <a:folHlink>
        <a:srgbClr val="D9D9D9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2303</Words>
  <Application>WPS 演示</Application>
  <PresentationFormat>宽屏</PresentationFormat>
  <Paragraphs>204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9" baseType="lpstr">
      <vt:lpstr>Arial</vt:lpstr>
      <vt:lpstr>宋体</vt:lpstr>
      <vt:lpstr>Wingdings</vt:lpstr>
      <vt:lpstr>MiSans Normal</vt:lpstr>
      <vt:lpstr>Wingdings</vt:lpstr>
      <vt:lpstr>黑体</vt:lpstr>
      <vt:lpstr>微软雅黑</vt:lpstr>
      <vt:lpstr>MiSans Heavy</vt:lpstr>
      <vt:lpstr>Calibri</vt:lpstr>
      <vt:lpstr>汉仪刚艺体-85W</vt:lpstr>
      <vt:lpstr>汉仪文黑-55简</vt:lpstr>
      <vt:lpstr>思源黑体 CN Normal</vt:lpstr>
      <vt:lpstr>Arial Unicode MS</vt:lpstr>
      <vt:lpstr>system-ui</vt:lpstr>
      <vt:lpstr>Segoe Print</vt:lpstr>
      <vt:lpstr>ui-monospace</vt:lpstr>
      <vt:lpstr>波形</vt:lpstr>
      <vt:lpstr>开源贡献智能匹配系统OpenRamp</vt:lpstr>
      <vt:lpstr>目录</vt:lpstr>
      <vt:lpstr>项目背景</vt:lpstr>
      <vt:lpstr>项目目标</vt:lpstr>
      <vt:lpstr>分层架构设计</vt:lpstr>
      <vt:lpstr>创新</vt:lpstr>
      <vt:lpstr>挑战</vt:lpstr>
      <vt:lpstr>PowerPoint 演示文稿</vt:lpstr>
      <vt:lpstr>PowerPoint 演示文稿</vt:lpstr>
      <vt:lpstr>前端-主页</vt:lpstr>
      <vt:lpstr>挑战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苂月</cp:lastModifiedBy>
  <cp:revision>12</cp:revision>
  <dcterms:created xsi:type="dcterms:W3CDTF">2025-12-25T11:35:00Z</dcterms:created>
  <dcterms:modified xsi:type="dcterms:W3CDTF">2026-01-13T15:51:25Z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05AF6D732A87430EA320DAAE5C4F13A9_11</vt:lpwstr>
  </property>
</Properties>
</file>